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69" r:id="rId3"/>
    <p:sldId id="270" r:id="rId4"/>
    <p:sldId id="276" r:id="rId5"/>
    <p:sldId id="275" r:id="rId6"/>
    <p:sldId id="271" r:id="rId7"/>
    <p:sldId id="278" r:id="rId8"/>
    <p:sldId id="272" r:id="rId9"/>
    <p:sldId id="277" r:id="rId10"/>
    <p:sldId id="273" r:id="rId11"/>
    <p:sldId id="267" r:id="rId12"/>
    <p:sldId id="268" r:id="rId13"/>
  </p:sldIdLst>
  <p:sldSz cx="10287000" cy="6858000" type="35mm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2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06" y="-96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0FA569-24D2-4CF0-98FC-FE0CF202B9F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F6748E-AB95-430B-99A5-4008D870C6D3}">
      <dgm:prSet phldrT="[Текст]" custT="1"/>
      <dgm:spPr/>
      <dgm:t>
        <a:bodyPr/>
        <a:lstStyle/>
        <a:p>
          <a:r>
            <a:rPr lang="uk-UA" sz="2800" dirty="0"/>
            <a:t>Знайти «контрольні» значення параметрів, при яких у рівнянні відбуваються якісні зміни: змінюється кількість чи значення коренів.</a:t>
          </a:r>
          <a:endParaRPr lang="ru-RU" sz="2800" dirty="0"/>
        </a:p>
      </dgm:t>
    </dgm:pt>
    <dgm:pt modelId="{506EA19F-B655-4D10-B652-1610783EE925}" type="parTrans" cxnId="{B41DAC87-F93E-4F72-9803-11DD00267230}">
      <dgm:prSet/>
      <dgm:spPr/>
      <dgm:t>
        <a:bodyPr/>
        <a:lstStyle/>
        <a:p>
          <a:endParaRPr lang="ru-RU" sz="2800"/>
        </a:p>
      </dgm:t>
    </dgm:pt>
    <dgm:pt modelId="{65A44641-E76A-4AC2-80B7-76384443087B}" type="sibTrans" cxnId="{B41DAC87-F93E-4F72-9803-11DD00267230}">
      <dgm:prSet/>
      <dgm:spPr/>
      <dgm:t>
        <a:bodyPr/>
        <a:lstStyle/>
        <a:p>
          <a:endParaRPr lang="ru-RU" sz="2800"/>
        </a:p>
      </dgm:t>
    </dgm:pt>
    <dgm:pt modelId="{A77D7B3D-3DD8-455B-ABEE-84DF0C2C5F81}">
      <dgm:prSet phldrT="[Текст]" phldr="1" custT="1"/>
      <dgm:spPr/>
      <dgm:t>
        <a:bodyPr/>
        <a:lstStyle/>
        <a:p>
          <a:endParaRPr lang="ru-RU" sz="2800" dirty="0"/>
        </a:p>
      </dgm:t>
    </dgm:pt>
    <dgm:pt modelId="{7A8F87C4-1030-4777-A133-A6DF859E61E2}" type="parTrans" cxnId="{B0C6A458-2F01-43A5-BA9F-6BC3EABC4D2E}">
      <dgm:prSet/>
      <dgm:spPr/>
      <dgm:t>
        <a:bodyPr/>
        <a:lstStyle/>
        <a:p>
          <a:endParaRPr lang="ru-RU" sz="2800"/>
        </a:p>
      </dgm:t>
    </dgm:pt>
    <dgm:pt modelId="{F889AFAD-80D7-44BE-A5A1-B818C895468C}" type="sibTrans" cxnId="{B0C6A458-2F01-43A5-BA9F-6BC3EABC4D2E}">
      <dgm:prSet/>
      <dgm:spPr/>
      <dgm:t>
        <a:bodyPr/>
        <a:lstStyle/>
        <a:p>
          <a:endParaRPr lang="ru-RU" sz="2800"/>
        </a:p>
      </dgm:t>
    </dgm:pt>
    <dgm:pt modelId="{129DF3C0-E432-4890-AC28-8B55B80DE65C}">
      <dgm:prSet phldrT="[Текст]" custT="1"/>
      <dgm:spPr/>
      <dgm:t>
        <a:bodyPr/>
        <a:lstStyle/>
        <a:p>
          <a:pPr>
            <a:buFont typeface="Symbol" panose="05050102010706020507" pitchFamily="18" charset="2"/>
            <a:buNone/>
          </a:pPr>
          <a:r>
            <a:rPr lang="uk-UA" sz="2800" dirty="0"/>
            <a:t>Знайти всі вирази для коренів рівняння при різних значеннях параметрів.</a:t>
          </a:r>
          <a:endParaRPr lang="ru-RU" sz="2800" dirty="0"/>
        </a:p>
      </dgm:t>
    </dgm:pt>
    <dgm:pt modelId="{AAC0A266-C05A-4991-B649-A152AC25E830}" type="parTrans" cxnId="{2B50CCD5-5C84-41F9-AE9F-EC8131C4A4B3}">
      <dgm:prSet/>
      <dgm:spPr/>
      <dgm:t>
        <a:bodyPr/>
        <a:lstStyle/>
        <a:p>
          <a:endParaRPr lang="ru-RU" sz="2800"/>
        </a:p>
      </dgm:t>
    </dgm:pt>
    <dgm:pt modelId="{B0A762F4-1754-4C73-A175-A8AC210A666D}" type="sibTrans" cxnId="{2B50CCD5-5C84-41F9-AE9F-EC8131C4A4B3}">
      <dgm:prSet/>
      <dgm:spPr/>
      <dgm:t>
        <a:bodyPr/>
        <a:lstStyle/>
        <a:p>
          <a:endParaRPr lang="ru-RU" sz="2800"/>
        </a:p>
      </dgm:t>
    </dgm:pt>
    <dgm:pt modelId="{0FC8AF30-5748-4697-84C3-2F0122E355F2}">
      <dgm:prSet phldrT="[Текст]" phldr="1" custT="1"/>
      <dgm:spPr/>
      <dgm:t>
        <a:bodyPr/>
        <a:lstStyle/>
        <a:p>
          <a:endParaRPr lang="ru-RU" sz="2800"/>
        </a:p>
      </dgm:t>
    </dgm:pt>
    <dgm:pt modelId="{1DD5ADCA-F335-4B64-974F-20E74949EA6C}" type="parTrans" cxnId="{1850F9A2-3783-4095-A889-C34512A88B18}">
      <dgm:prSet/>
      <dgm:spPr/>
      <dgm:t>
        <a:bodyPr/>
        <a:lstStyle/>
        <a:p>
          <a:endParaRPr lang="ru-RU" sz="2800"/>
        </a:p>
      </dgm:t>
    </dgm:pt>
    <dgm:pt modelId="{9257F45A-4E2C-4EDC-8627-33341514A505}" type="sibTrans" cxnId="{1850F9A2-3783-4095-A889-C34512A88B18}">
      <dgm:prSet/>
      <dgm:spPr/>
      <dgm:t>
        <a:bodyPr/>
        <a:lstStyle/>
        <a:p>
          <a:endParaRPr lang="ru-RU" sz="2800"/>
        </a:p>
      </dgm:t>
    </dgm:pt>
    <dgm:pt modelId="{407BA362-9B46-470D-9F98-25251FC037AC}" type="pres">
      <dgm:prSet presAssocID="{350FA569-24D2-4CF0-98FC-FE0CF202B9F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560A0C-DC2F-41E4-A416-2593B10BE9F7}" type="pres">
      <dgm:prSet presAssocID="{83F6748E-AB95-430B-99A5-4008D870C6D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6944E2-D9EC-42DC-856F-7C003B41F599}" type="pres">
      <dgm:prSet presAssocID="{83F6748E-AB95-430B-99A5-4008D870C6D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929A0B-E730-4B87-A643-DF44A61E5D0F}" type="pres">
      <dgm:prSet presAssocID="{129DF3C0-E432-4890-AC28-8B55B80DE65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7F1862-1470-4A7E-927F-F38AAB7765E4}" type="pres">
      <dgm:prSet presAssocID="{129DF3C0-E432-4890-AC28-8B55B80DE65C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50F9A2-3783-4095-A889-C34512A88B18}" srcId="{129DF3C0-E432-4890-AC28-8B55B80DE65C}" destId="{0FC8AF30-5748-4697-84C3-2F0122E355F2}" srcOrd="0" destOrd="0" parTransId="{1DD5ADCA-F335-4B64-974F-20E74949EA6C}" sibTransId="{9257F45A-4E2C-4EDC-8627-33341514A505}"/>
    <dgm:cxn modelId="{E81C6933-CE73-4653-9453-185E1A8F9166}" type="presOf" srcId="{350FA569-24D2-4CF0-98FC-FE0CF202B9FB}" destId="{407BA362-9B46-470D-9F98-25251FC037AC}" srcOrd="0" destOrd="0" presId="urn:microsoft.com/office/officeart/2005/8/layout/vList2"/>
    <dgm:cxn modelId="{B0C6A458-2F01-43A5-BA9F-6BC3EABC4D2E}" srcId="{83F6748E-AB95-430B-99A5-4008D870C6D3}" destId="{A77D7B3D-3DD8-455B-ABEE-84DF0C2C5F81}" srcOrd="0" destOrd="0" parTransId="{7A8F87C4-1030-4777-A133-A6DF859E61E2}" sibTransId="{F889AFAD-80D7-44BE-A5A1-B818C895468C}"/>
    <dgm:cxn modelId="{2B50CCD5-5C84-41F9-AE9F-EC8131C4A4B3}" srcId="{350FA569-24D2-4CF0-98FC-FE0CF202B9FB}" destId="{129DF3C0-E432-4890-AC28-8B55B80DE65C}" srcOrd="1" destOrd="0" parTransId="{AAC0A266-C05A-4991-B649-A152AC25E830}" sibTransId="{B0A762F4-1754-4C73-A175-A8AC210A666D}"/>
    <dgm:cxn modelId="{04CCFEE7-6CA7-4013-8D48-8C5D421D494B}" type="presOf" srcId="{83F6748E-AB95-430B-99A5-4008D870C6D3}" destId="{ED560A0C-DC2F-41E4-A416-2593B10BE9F7}" srcOrd="0" destOrd="0" presId="urn:microsoft.com/office/officeart/2005/8/layout/vList2"/>
    <dgm:cxn modelId="{00B88E1C-274E-4BD0-B8E8-ACDA01C5AC9C}" type="presOf" srcId="{A77D7B3D-3DD8-455B-ABEE-84DF0C2C5F81}" destId="{DD6944E2-D9EC-42DC-856F-7C003B41F599}" srcOrd="0" destOrd="0" presId="urn:microsoft.com/office/officeart/2005/8/layout/vList2"/>
    <dgm:cxn modelId="{322AA58E-ABC9-4DD9-90B8-B8D18EA91AAD}" type="presOf" srcId="{0FC8AF30-5748-4697-84C3-2F0122E355F2}" destId="{627F1862-1470-4A7E-927F-F38AAB7765E4}" srcOrd="0" destOrd="0" presId="urn:microsoft.com/office/officeart/2005/8/layout/vList2"/>
    <dgm:cxn modelId="{E30A1D12-27F9-47FF-B162-E872E1009137}" type="presOf" srcId="{129DF3C0-E432-4890-AC28-8B55B80DE65C}" destId="{D6929A0B-E730-4B87-A643-DF44A61E5D0F}" srcOrd="0" destOrd="0" presId="urn:microsoft.com/office/officeart/2005/8/layout/vList2"/>
    <dgm:cxn modelId="{B41DAC87-F93E-4F72-9803-11DD00267230}" srcId="{350FA569-24D2-4CF0-98FC-FE0CF202B9FB}" destId="{83F6748E-AB95-430B-99A5-4008D870C6D3}" srcOrd="0" destOrd="0" parTransId="{506EA19F-B655-4D10-B652-1610783EE925}" sibTransId="{65A44641-E76A-4AC2-80B7-76384443087B}"/>
    <dgm:cxn modelId="{F21ECBB6-2E65-4197-B949-DAA5B73073E4}" type="presParOf" srcId="{407BA362-9B46-470D-9F98-25251FC037AC}" destId="{ED560A0C-DC2F-41E4-A416-2593B10BE9F7}" srcOrd="0" destOrd="0" presId="urn:microsoft.com/office/officeart/2005/8/layout/vList2"/>
    <dgm:cxn modelId="{8B8D361C-3807-4D2B-B2F4-73FB573C1400}" type="presParOf" srcId="{407BA362-9B46-470D-9F98-25251FC037AC}" destId="{DD6944E2-D9EC-42DC-856F-7C003B41F599}" srcOrd="1" destOrd="0" presId="urn:microsoft.com/office/officeart/2005/8/layout/vList2"/>
    <dgm:cxn modelId="{BF3C712A-A82F-4B78-967E-8B38825F9F32}" type="presParOf" srcId="{407BA362-9B46-470D-9F98-25251FC037AC}" destId="{D6929A0B-E730-4B87-A643-DF44A61E5D0F}" srcOrd="2" destOrd="0" presId="urn:microsoft.com/office/officeart/2005/8/layout/vList2"/>
    <dgm:cxn modelId="{6B15E8BB-0F32-4764-9458-32288A2C90C6}" type="presParOf" srcId="{407BA362-9B46-470D-9F98-25251FC037AC}" destId="{627F1862-1470-4A7E-927F-F38AAB7765E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560A0C-DC2F-41E4-A416-2593B10BE9F7}">
      <dsp:nvSpPr>
        <dsp:cNvPr id="0" name=""/>
        <dsp:cNvSpPr/>
      </dsp:nvSpPr>
      <dsp:spPr>
        <a:xfrm>
          <a:off x="0" y="100001"/>
          <a:ext cx="8334375" cy="15428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/>
            <a:t>Знайти «контрольні» значення параметрів, при яких у рівнянні відбуваються якісні зміни: змінюється кількість чи значення коренів.</a:t>
          </a:r>
          <a:endParaRPr lang="ru-RU" sz="2800" kern="1200" dirty="0"/>
        </a:p>
      </dsp:txBody>
      <dsp:txXfrm>
        <a:off x="0" y="100001"/>
        <a:ext cx="8334375" cy="1542891"/>
      </dsp:txXfrm>
    </dsp:sp>
    <dsp:sp modelId="{DD6944E2-D9EC-42DC-856F-7C003B41F599}">
      <dsp:nvSpPr>
        <dsp:cNvPr id="0" name=""/>
        <dsp:cNvSpPr/>
      </dsp:nvSpPr>
      <dsp:spPr>
        <a:xfrm>
          <a:off x="0" y="1642893"/>
          <a:ext cx="8334375" cy="82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4616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800" kern="1200" dirty="0"/>
        </a:p>
      </dsp:txBody>
      <dsp:txXfrm>
        <a:off x="0" y="1642893"/>
        <a:ext cx="8334375" cy="82719"/>
      </dsp:txXfrm>
    </dsp:sp>
    <dsp:sp modelId="{D6929A0B-E730-4B87-A643-DF44A61E5D0F}">
      <dsp:nvSpPr>
        <dsp:cNvPr id="0" name=""/>
        <dsp:cNvSpPr/>
      </dsp:nvSpPr>
      <dsp:spPr>
        <a:xfrm>
          <a:off x="0" y="1725612"/>
          <a:ext cx="8334375" cy="15428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uk-UA" sz="2800" kern="1200" dirty="0"/>
            <a:t>Знайти всі вирази для коренів рівняння при різних значеннях параметрів.</a:t>
          </a:r>
          <a:endParaRPr lang="ru-RU" sz="2800" kern="1200" dirty="0"/>
        </a:p>
      </dsp:txBody>
      <dsp:txXfrm>
        <a:off x="0" y="1725612"/>
        <a:ext cx="8334375" cy="1542891"/>
      </dsp:txXfrm>
    </dsp:sp>
    <dsp:sp modelId="{627F1862-1470-4A7E-927F-F38AAB7765E4}">
      <dsp:nvSpPr>
        <dsp:cNvPr id="0" name=""/>
        <dsp:cNvSpPr/>
      </dsp:nvSpPr>
      <dsp:spPr>
        <a:xfrm>
          <a:off x="0" y="3268504"/>
          <a:ext cx="8334375" cy="82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4616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800" kern="1200"/>
        </a:p>
      </dsp:txBody>
      <dsp:txXfrm>
        <a:off x="0" y="3268504"/>
        <a:ext cx="8334375" cy="827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C627D-3A74-4322-A510-6B4F13F2A385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6E0B6-C453-4469-B7EA-DB1D6AC1CA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6077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6E0B6-C453-4469-B7EA-DB1D6AC1CA3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5679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57175" y="228600"/>
            <a:ext cx="9782937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38123" y="5353963"/>
            <a:ext cx="981379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1600200"/>
            <a:ext cx="874395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556001"/>
            <a:ext cx="72009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57175" y="228600"/>
            <a:ext cx="9782937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38123" y="714191"/>
            <a:ext cx="981379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1447802"/>
            <a:ext cx="2314575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1447800"/>
            <a:ext cx="6772275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57175" y="228600"/>
            <a:ext cx="9782937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803368" y="4203592"/>
            <a:ext cx="3235983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946736" y="4075290"/>
            <a:ext cx="6237580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182318" y="4087562"/>
            <a:ext cx="6151478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6310676" y="4074176"/>
            <a:ext cx="37215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38123" y="4058555"/>
            <a:ext cx="981379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6286" y="2463560"/>
            <a:ext cx="874395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8286" y="1437449"/>
            <a:ext cx="7219951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61237" y="2679192"/>
            <a:ext cx="4299966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225796" y="2679192"/>
            <a:ext cx="4299966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238" y="2678114"/>
            <a:ext cx="429996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3429002"/>
            <a:ext cx="429756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9225" y="2678113"/>
            <a:ext cx="429996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653" y="3429002"/>
            <a:ext cx="429996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57175" y="228600"/>
            <a:ext cx="9782937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38123" y="714191"/>
            <a:ext cx="981379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57175" y="228600"/>
            <a:ext cx="9782937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8700" y="3581402"/>
            <a:ext cx="37719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38123" y="714191"/>
            <a:ext cx="981379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028700" y="2286000"/>
            <a:ext cx="37719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3458" y="1828800"/>
            <a:ext cx="439208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57175" y="228600"/>
            <a:ext cx="9782937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38123" y="5353963"/>
            <a:ext cx="981379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3425" y="338667"/>
            <a:ext cx="4289226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76876" y="2785533"/>
            <a:ext cx="4295775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2975" y="1371600"/>
            <a:ext cx="401193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57175" y="228600"/>
            <a:ext cx="9782937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38123" y="1679429"/>
            <a:ext cx="981379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0" y="338328"/>
            <a:ext cx="92583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09131" y="6250166"/>
            <a:ext cx="42600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844" y="6250166"/>
            <a:ext cx="42600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89975" y="6250165"/>
            <a:ext cx="13070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077" y="2675467"/>
            <a:ext cx="8334374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83060" y="980728"/>
            <a:ext cx="7772400" cy="1204044"/>
          </a:xfrm>
        </p:spPr>
        <p:txBody>
          <a:bodyPr>
            <a:normAutofit/>
          </a:bodyPr>
          <a:lstStyle/>
          <a:p>
            <a:r>
              <a:rPr lang="uk-UA" sz="5400" b="1" dirty="0"/>
              <a:t>Рівняння з параметрами</a:t>
            </a:r>
            <a:endParaRPr lang="ru-RU" sz="5400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071492" y="4005064"/>
            <a:ext cx="4320480" cy="1473200"/>
          </a:xfrm>
        </p:spPr>
        <p:txBody>
          <a:bodyPr>
            <a:normAutofit/>
          </a:bodyPr>
          <a:lstStyle/>
          <a:p>
            <a:pPr algn="r"/>
            <a:r>
              <a:rPr lang="uk-UA" sz="2400" dirty="0"/>
              <a:t>Учень 10-А класу</a:t>
            </a:r>
          </a:p>
          <a:p>
            <a:pPr algn="r"/>
            <a:r>
              <a:rPr lang="uk-UA" sz="2400" dirty="0"/>
              <a:t>Ізюмської гімназії №3</a:t>
            </a:r>
          </a:p>
          <a:p>
            <a:pPr algn="r"/>
            <a:r>
              <a:rPr lang="uk-UA" sz="2400" dirty="0"/>
              <a:t>Дегтярьов Олексій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00651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7E922159-4BD5-4C93-8A13-F7C34CD06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Висновок</a:t>
            </a:r>
            <a:endParaRPr lang="ru-RU" b="1" dirty="0"/>
          </a:p>
        </p:txBody>
      </p:sp>
      <p:pic>
        <p:nvPicPr>
          <p:cNvPr id="1026" name="Picture 2" descr="Картинки по запросу висновок">
            <a:extLst>
              <a:ext uri="{FF2B5EF4-FFF2-40B4-BE49-F238E27FC236}">
                <a16:creationId xmlns:a16="http://schemas.microsoft.com/office/drawing/2014/main" xmlns="" id="{1FC05B81-6FB0-45D3-BAE2-8929E379CF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764" t="8041" r="10294" b="7118"/>
          <a:stretch/>
        </p:blipFill>
        <p:spPr bwMode="auto">
          <a:xfrm>
            <a:off x="6784111" y="2928934"/>
            <a:ext cx="3502889" cy="317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2">
            <a:extLst>
              <a:ext uri="{FF2B5EF4-FFF2-40B4-BE49-F238E27FC236}">
                <a16:creationId xmlns:a16="http://schemas.microsoft.com/office/drawing/2014/main" xmlns="" id="{7E922159-4BD5-4C93-8A13-F7C34CD065C5}"/>
              </a:ext>
            </a:extLst>
          </p:cNvPr>
          <p:cNvSpPr txBox="1">
            <a:spLocks/>
          </p:cNvSpPr>
          <p:nvPr/>
        </p:nvSpPr>
        <p:spPr>
          <a:xfrm>
            <a:off x="285716" y="2143116"/>
            <a:ext cx="6500858" cy="4286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err="1" smtClean="0">
                <a:solidFill>
                  <a:schemeClr val="tx2"/>
                </a:solidFill>
              </a:rPr>
              <a:t>Рівняння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відіграють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дуже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велику</a:t>
            </a:r>
            <a:r>
              <a:rPr lang="ru-RU" sz="2400" dirty="0" smtClean="0">
                <a:solidFill>
                  <a:schemeClr val="tx2"/>
                </a:solidFill>
              </a:rPr>
              <a:t> роль </a:t>
            </a:r>
            <a:r>
              <a:rPr lang="ru-RU" sz="2400" dirty="0" err="1" smtClean="0">
                <a:solidFill>
                  <a:schemeClr val="tx2"/>
                </a:solidFill>
              </a:rPr>
              <a:t>під</a:t>
            </a:r>
            <a:r>
              <a:rPr lang="ru-RU" sz="2400" dirty="0" smtClean="0">
                <a:solidFill>
                  <a:schemeClr val="tx2"/>
                </a:solidFill>
              </a:rPr>
              <a:t> час </a:t>
            </a:r>
            <a:r>
              <a:rPr lang="ru-RU" sz="2400" dirty="0" err="1" smtClean="0">
                <a:solidFill>
                  <a:schemeClr val="tx2"/>
                </a:solidFill>
              </a:rPr>
              <a:t>розв’язування</a:t>
            </a:r>
            <a:r>
              <a:rPr lang="ru-RU" sz="2400" dirty="0" smtClean="0">
                <a:solidFill>
                  <a:schemeClr val="tx2"/>
                </a:solidFill>
              </a:rPr>
              <a:t> задач математики. 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Рівняння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з</a:t>
            </a:r>
            <a:r>
              <a:rPr lang="ru-RU" sz="2400" dirty="0" smtClean="0">
                <a:solidFill>
                  <a:schemeClr val="tx2"/>
                </a:solidFill>
              </a:rPr>
              <a:t> параметрами – </a:t>
            </a:r>
            <a:r>
              <a:rPr lang="ru-RU" sz="2400" dirty="0" err="1" smtClean="0">
                <a:solidFill>
                  <a:schemeClr val="tx2"/>
                </a:solidFill>
              </a:rPr>
              <a:t>математичне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рівняння</a:t>
            </a:r>
            <a:r>
              <a:rPr lang="ru-RU" sz="2400" dirty="0" smtClean="0">
                <a:solidFill>
                  <a:schemeClr val="tx2"/>
                </a:solidFill>
              </a:rPr>
              <a:t>, </a:t>
            </a:r>
            <a:r>
              <a:rPr lang="ru-RU" sz="2400" dirty="0" err="1" smtClean="0">
                <a:solidFill>
                  <a:schemeClr val="tx2"/>
                </a:solidFill>
              </a:rPr>
              <a:t>зовнішній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вигляд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і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розв'язок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якого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залежить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від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значень</a:t>
            </a:r>
            <a:r>
              <a:rPr lang="ru-RU" sz="2400" dirty="0" smtClean="0">
                <a:solidFill>
                  <a:schemeClr val="tx2"/>
                </a:solidFill>
              </a:rPr>
              <a:t> одного </a:t>
            </a:r>
            <a:r>
              <a:rPr lang="ru-RU" sz="2400" dirty="0" err="1" smtClean="0">
                <a:solidFill>
                  <a:schemeClr val="tx2"/>
                </a:solidFill>
              </a:rPr>
              <a:t>або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декількох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змінних</a:t>
            </a:r>
            <a:r>
              <a:rPr lang="ru-RU" sz="2400" dirty="0" smtClean="0">
                <a:solidFill>
                  <a:schemeClr val="tx2"/>
                </a:solidFill>
              </a:rPr>
              <a:t> величин.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Розглянуті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теоретичні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основи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визначення</a:t>
            </a:r>
            <a:r>
              <a:rPr lang="ru-RU" sz="2400" dirty="0" smtClean="0">
                <a:solidFill>
                  <a:schemeClr val="tx2"/>
                </a:solidFill>
              </a:rPr>
              <a:t> понять «</a:t>
            </a:r>
            <a:r>
              <a:rPr lang="ru-RU" sz="2400" dirty="0" err="1" smtClean="0">
                <a:solidFill>
                  <a:schemeClr val="tx2"/>
                </a:solidFill>
              </a:rPr>
              <a:t>рівняння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з</a:t>
            </a:r>
            <a:r>
              <a:rPr lang="ru-RU" sz="2400" dirty="0" smtClean="0">
                <a:solidFill>
                  <a:schemeClr val="tx2"/>
                </a:solidFill>
              </a:rPr>
              <a:t> параметром»</a:t>
            </a:r>
            <a:r>
              <a:rPr lang="uk-UA" sz="2400" dirty="0" smtClean="0">
                <a:solidFill>
                  <a:schemeClr val="tx2"/>
                </a:solidFill>
              </a:rPr>
              <a:t>.</a:t>
            </a:r>
            <a:endParaRPr lang="ru-RU" sz="2400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Розв'язання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рівняння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може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містити</a:t>
            </a:r>
            <a:r>
              <a:rPr lang="ru-RU" sz="2400" dirty="0" smtClean="0">
                <a:solidFill>
                  <a:schemeClr val="tx2"/>
                </a:solidFill>
              </a:rPr>
              <a:t> в </a:t>
            </a:r>
            <a:r>
              <a:rPr lang="ru-RU" sz="2400" dirty="0" err="1" smtClean="0">
                <a:solidFill>
                  <a:schemeClr val="tx2"/>
                </a:solidFill>
              </a:rPr>
              <a:t>собі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кілька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методів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розв'язання</a:t>
            </a:r>
            <a:r>
              <a:rPr lang="ru-RU" sz="2400" dirty="0" smtClean="0">
                <a:solidFill>
                  <a:schemeClr val="tx2"/>
                </a:solidFill>
              </a:rPr>
              <a:t>, </a:t>
            </a:r>
            <a:r>
              <a:rPr lang="ru-RU" sz="2400" dirty="0" err="1" smtClean="0">
                <a:solidFill>
                  <a:schemeClr val="tx2"/>
                </a:solidFill>
              </a:rPr>
              <a:t>відповідних</a:t>
            </a:r>
            <a:r>
              <a:rPr lang="ru-RU" sz="2400" dirty="0" smtClean="0">
                <a:solidFill>
                  <a:schemeClr val="tx2"/>
                </a:solidFill>
              </a:rPr>
              <a:t> до кожного виду </a:t>
            </a:r>
            <a:r>
              <a:rPr lang="ru-RU" sz="2400" dirty="0" err="1" smtClean="0">
                <a:solidFill>
                  <a:schemeClr val="tx2"/>
                </a:solidFill>
              </a:rPr>
              <a:t>рівняння</a:t>
            </a:r>
            <a:r>
              <a:rPr lang="ru-RU" sz="2400" dirty="0" smtClean="0">
                <a:solidFill>
                  <a:schemeClr val="tx2"/>
                </a:solidFill>
              </a:rPr>
              <a:t> при </a:t>
            </a:r>
            <a:r>
              <a:rPr lang="ru-RU" sz="2400" dirty="0" err="1" smtClean="0">
                <a:solidFill>
                  <a:schemeClr val="tx2"/>
                </a:solidFill>
              </a:rPr>
              <a:t>певних</a:t>
            </a:r>
            <a:r>
              <a:rPr lang="ru-RU" sz="2400" dirty="0" smtClean="0">
                <a:solidFill>
                  <a:schemeClr val="tx2"/>
                </a:solidFill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</a:rPr>
              <a:t>значеннях</a:t>
            </a:r>
            <a:r>
              <a:rPr lang="ru-RU" sz="2400" dirty="0" smtClean="0">
                <a:solidFill>
                  <a:schemeClr val="tx2"/>
                </a:solidFill>
              </a:rPr>
              <a:t> параметра</a:t>
            </a:r>
            <a:r>
              <a:rPr lang="uk-UA" dirty="0" smtClean="0">
                <a:solidFill>
                  <a:schemeClr val="tx2"/>
                </a:solidFill>
              </a:rPr>
              <a:t>.</a:t>
            </a:r>
            <a:endParaRPr lang="ru-RU" dirty="0" smtClean="0">
              <a:solidFill>
                <a:schemeClr val="tx2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097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16657" y="1322985"/>
            <a:ext cx="9453686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 </a:t>
            </a:r>
            <a:r>
              <a:rPr lang="ru-RU" sz="2000" dirty="0" smtClean="0"/>
              <a:t>Алгебра</a:t>
            </a:r>
            <a:r>
              <a:rPr lang="ru-RU" sz="2000" dirty="0"/>
              <a:t>. 8 класс [Текст] : [учеб. для </a:t>
            </a:r>
            <a:r>
              <a:rPr lang="ru-RU" sz="2000" dirty="0" err="1"/>
              <a:t>общеобразоват</a:t>
            </a:r>
            <a:r>
              <a:rPr lang="ru-RU" sz="2000" dirty="0"/>
              <a:t>. организаций с прил. на электрон. носителе] / Ю. Н. Макарычев, Н. Г. </a:t>
            </a:r>
            <a:r>
              <a:rPr lang="ru-RU" sz="2000" dirty="0" err="1"/>
              <a:t>Миндюк</a:t>
            </a:r>
            <a:r>
              <a:rPr lang="ru-RU" sz="2000" dirty="0"/>
              <a:t>, К. </a:t>
            </a:r>
            <a:r>
              <a:rPr lang="ru-RU" sz="2000" dirty="0" err="1"/>
              <a:t>И.Нешков</a:t>
            </a:r>
            <a:r>
              <a:rPr lang="ru-RU" sz="2000" dirty="0"/>
              <a:t>, С. Б. Суворова. – М. Просвещение, 2013. – 287 с.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Дьячков </a:t>
            </a:r>
            <a:r>
              <a:rPr lang="ru-RU" sz="2000" dirty="0"/>
              <a:t>А.К. Функционально-графический подход к решению задач с параметрами [Текст]: учебно-методическое пособие для учителей и учащихся. – Челябинск, 2010. – 33 с.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Емельянова </a:t>
            </a:r>
            <a:r>
              <a:rPr lang="ru-RU" sz="2000" dirty="0"/>
              <a:t>Н.В. Презентация на тему «Уравнения и неравенства с параметрами» [Электронный ресурс] // Режим доступа: http://www.myshared.ru/slide/623083/4. </a:t>
            </a:r>
            <a:r>
              <a:rPr lang="ru-RU" sz="2000" dirty="0" err="1"/>
              <a:t>Козко</a:t>
            </a:r>
            <a:r>
              <a:rPr lang="ru-RU" sz="2000" dirty="0"/>
              <a:t> А. И. Задачи с параметром и другие сложные задачи [Текст] / А. И. </a:t>
            </a:r>
            <a:r>
              <a:rPr lang="ru-RU" sz="2000" dirty="0" err="1"/>
              <a:t>Козко</a:t>
            </a:r>
            <a:r>
              <a:rPr lang="ru-RU" sz="2000" dirty="0"/>
              <a:t>, В. Г. </a:t>
            </a:r>
            <a:r>
              <a:rPr lang="ru-RU" sz="2000" dirty="0" err="1"/>
              <a:t>Чирский</a:t>
            </a:r>
            <a:r>
              <a:rPr lang="ru-RU" sz="2000" dirty="0"/>
              <a:t>. — М.:МЦНМО, 2007. — 296 с. 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Мочалов </a:t>
            </a:r>
            <a:r>
              <a:rPr lang="ru-RU" sz="2000" dirty="0"/>
              <a:t>В.В. Уравнения и неравенства с параметрами [Текст]: учеб. пособие / В.В. Мочалов, В.В. Сильвестров. – М., 2006. – 192 с. </a:t>
            </a:r>
          </a:p>
          <a:p>
            <a:pPr marL="0" indent="0">
              <a:buNone/>
            </a:pPr>
            <a:r>
              <a:rPr lang="ru-RU" sz="2000" dirty="0" err="1" smtClean="0"/>
              <a:t>Фалилеева</a:t>
            </a:r>
            <a:r>
              <a:rPr lang="ru-RU" sz="2000" dirty="0" smtClean="0"/>
              <a:t> </a:t>
            </a:r>
            <a:r>
              <a:rPr lang="ru-RU" sz="2000" dirty="0"/>
              <a:t>М.В. Методические аспекты обучения решению уравнений и неравенств с параметрами [Электронный ресурс] / М. В. Фалилеева // Фундаментальные исследования. – 2013. – № 4 (часть 5) – С. 1230-1235 Режим доступа: http://www.fundamental-research.ru/ru/article/view?id=31396.</a:t>
            </a:r>
          </a:p>
          <a:p>
            <a:endParaRPr lang="ru-RU" sz="15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Джерела інформації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1008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769268" y="15077"/>
            <a:ext cx="12169643" cy="6845424"/>
          </a:xfrm>
        </p:spPr>
      </p:pic>
    </p:spTree>
    <p:extLst>
      <p:ext uri="{BB962C8B-B14F-4D97-AF65-F5344CB8AC3E}">
        <p14:creationId xmlns:p14="http://schemas.microsoft.com/office/powerpoint/2010/main" xmlns="" val="120916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491163FB-422A-45DF-886E-FA5BDA0A7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972" y="338328"/>
            <a:ext cx="9381678" cy="2226576"/>
          </a:xfrm>
        </p:spPr>
        <p:txBody>
          <a:bodyPr>
            <a:normAutofit fontScale="90000"/>
          </a:bodyPr>
          <a:lstStyle/>
          <a:p>
            <a:r>
              <a:rPr lang="uk-UA" sz="3600" b="1" dirty="0"/>
              <a:t>Найкращій спосіб вивчити </a:t>
            </a:r>
            <a:r>
              <a:rPr lang="uk-UA" sz="3600" b="1" dirty="0" smtClean="0"/>
              <a:t>що - </a:t>
            </a:r>
            <a:r>
              <a:rPr lang="uk-UA" sz="3600" b="1" dirty="0" err="1" smtClean="0"/>
              <a:t>небудь</a:t>
            </a:r>
            <a:r>
              <a:rPr lang="uk-UA" sz="3600" b="1" dirty="0" smtClean="0"/>
              <a:t> </a:t>
            </a:r>
            <a:r>
              <a:rPr lang="uk-UA" sz="3600" b="1" dirty="0"/>
              <a:t>– це                     		            відкрити самому.</a:t>
            </a:r>
            <a:r>
              <a:rPr lang="uk-UA" dirty="0"/>
              <a:t>           </a:t>
            </a:r>
            <a:r>
              <a:rPr lang="ru-RU" dirty="0"/>
              <a:t>                 							(</a:t>
            </a:r>
            <a:r>
              <a:rPr lang="ru-RU" dirty="0" smtClean="0"/>
              <a:t>Д</a:t>
            </a:r>
            <a:r>
              <a:rPr lang="uk-UA" dirty="0" err="1" smtClean="0"/>
              <a:t>ьордь</a:t>
            </a:r>
            <a:r>
              <a:rPr lang="ru-RU" dirty="0" smtClean="0"/>
              <a:t> </a:t>
            </a:r>
            <a:r>
              <a:rPr lang="ru-RU" dirty="0"/>
              <a:t>Пойа)</a:t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2" descr="Картинки по запросу д. пойа">
            <a:extLst>
              <a:ext uri="{FF2B5EF4-FFF2-40B4-BE49-F238E27FC236}">
                <a16:creationId xmlns:a16="http://schemas.microsoft.com/office/drawing/2014/main" xmlns="" id="{C7701FD1-7B5F-46D8-AA13-71AFAB104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17723" y="2060848"/>
            <a:ext cx="3528176" cy="4665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5624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B65D74AA-5D99-4EA0-BB09-3D772CA3C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Вступ</a:t>
            </a:r>
            <a:endParaRPr lang="ru-RU" b="1" dirty="0"/>
          </a:p>
        </p:txBody>
      </p:sp>
      <p:pic>
        <p:nvPicPr>
          <p:cNvPr id="2052" name="Picture 4" descr="Картинки по запросу вступление">
            <a:extLst>
              <a:ext uri="{FF2B5EF4-FFF2-40B4-BE49-F238E27FC236}">
                <a16:creationId xmlns:a16="http://schemas.microsoft.com/office/drawing/2014/main" xmlns="" id="{BBB5576D-132E-42E3-BD1B-4125AEAB78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635" t="6584" r="7635"/>
          <a:stretch/>
        </p:blipFill>
        <p:spPr bwMode="auto">
          <a:xfrm>
            <a:off x="2191172" y="2740420"/>
            <a:ext cx="5904656" cy="411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4664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1534" y="2571744"/>
            <a:ext cx="8334374" cy="3450696"/>
          </a:xfrm>
        </p:spPr>
        <p:txBody>
          <a:bodyPr/>
          <a:lstStyle/>
          <a:p>
            <a:r>
              <a:rPr lang="uk-UA" dirty="0" smtClean="0"/>
              <a:t>Рівняння з параметром</a:t>
            </a:r>
          </a:p>
          <a:p>
            <a:r>
              <a:rPr lang="uk-UA" dirty="0" smtClean="0"/>
              <a:t>Що означає розв’язати рівняння з параметром</a:t>
            </a:r>
          </a:p>
          <a:p>
            <a:r>
              <a:rPr lang="uk-UA" dirty="0" smtClean="0"/>
              <a:t>Область допустимих значень рівняння</a:t>
            </a:r>
          </a:p>
          <a:p>
            <a:r>
              <a:rPr lang="uk-UA" dirty="0" smtClean="0"/>
              <a:t>Розгляд основних теоретичних підходів до розв’язування рівнянь з параметром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Мета дослідження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FEFF9FCB-221F-4B02-9D36-253251238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Покращити</a:t>
            </a:r>
            <a:r>
              <a:rPr lang="ru-RU" dirty="0" smtClean="0"/>
              <a:t> </a:t>
            </a:r>
            <a:r>
              <a:rPr lang="ru-RU" dirty="0" err="1"/>
              <a:t>навички</a:t>
            </a:r>
            <a:r>
              <a:rPr lang="ru-RU" dirty="0"/>
              <a:t> </a:t>
            </a:r>
            <a:r>
              <a:rPr lang="ru-RU" dirty="0" err="1"/>
              <a:t>розв'язання</a:t>
            </a:r>
            <a:r>
              <a:rPr lang="ru-RU" dirty="0"/>
              <a:t> </a:t>
            </a:r>
            <a:r>
              <a:rPr lang="ru-RU" dirty="0" err="1" smtClean="0"/>
              <a:t>рівнянь</a:t>
            </a:r>
            <a:r>
              <a:rPr lang="en-US" dirty="0" smtClean="0"/>
              <a:t> </a:t>
            </a:r>
            <a:r>
              <a:rPr lang="uk-UA" dirty="0" smtClean="0"/>
              <a:t>з параметрами</a:t>
            </a:r>
            <a:endParaRPr lang="ru-RU" dirty="0"/>
          </a:p>
          <a:p>
            <a:r>
              <a:rPr lang="ru-RU" dirty="0" err="1"/>
              <a:t>Напрацювати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способи</a:t>
            </a:r>
            <a:r>
              <a:rPr lang="ru-RU" dirty="0"/>
              <a:t> </a:t>
            </a:r>
            <a:r>
              <a:rPr lang="ru-RU" dirty="0" err="1" smtClean="0"/>
              <a:t>розв</a:t>
            </a:r>
            <a:r>
              <a:rPr lang="en-US" dirty="0" smtClean="0"/>
              <a:t>’</a:t>
            </a:r>
            <a:r>
              <a:rPr lang="ru-RU" dirty="0" err="1" smtClean="0"/>
              <a:t>язування</a:t>
            </a:r>
            <a:r>
              <a:rPr lang="ru-RU" dirty="0" smtClean="0"/>
              <a:t> </a:t>
            </a:r>
            <a:r>
              <a:rPr lang="ru-RU" dirty="0" err="1" smtClean="0"/>
              <a:t>рівнянь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параметрами</a:t>
            </a:r>
            <a:endParaRPr lang="ru-RU" dirty="0"/>
          </a:p>
          <a:p>
            <a:r>
              <a:rPr lang="ru-RU" dirty="0" err="1"/>
              <a:t>Вивчити</a:t>
            </a:r>
            <a:r>
              <a:rPr lang="ru-RU" dirty="0"/>
              <a:t>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способи</a:t>
            </a:r>
            <a:r>
              <a:rPr lang="ru-RU" dirty="0"/>
              <a:t> та </a:t>
            </a:r>
            <a:r>
              <a:rPr lang="ru-RU" dirty="0" err="1"/>
              <a:t>формули</a:t>
            </a:r>
            <a:r>
              <a:rPr lang="ru-RU" dirty="0"/>
              <a:t> для </a:t>
            </a:r>
            <a:r>
              <a:rPr lang="ru-RU" dirty="0" err="1" smtClean="0"/>
              <a:t>розв</a:t>
            </a:r>
            <a:r>
              <a:rPr lang="en-US" dirty="0" smtClean="0"/>
              <a:t>’</a:t>
            </a:r>
            <a:r>
              <a:rPr lang="uk-UA" dirty="0" err="1" smtClean="0"/>
              <a:t>язання</a:t>
            </a:r>
            <a:r>
              <a:rPr lang="ru-RU" dirty="0" smtClean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 smtClean="0"/>
              <a:t>рівнянь</a:t>
            </a:r>
            <a:endParaRPr lang="ru-RU" dirty="0"/>
          </a:p>
          <a:p>
            <a:r>
              <a:rPr lang="ru-RU" dirty="0" err="1"/>
              <a:t>Зв’язок</a:t>
            </a:r>
            <a:r>
              <a:rPr lang="ru-RU" dirty="0"/>
              <a:t> </a:t>
            </a:r>
            <a:r>
              <a:rPr lang="ru-RU" dirty="0" err="1"/>
              <a:t>даної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шкільною</a:t>
            </a:r>
            <a:r>
              <a:rPr lang="ru-RU" dirty="0"/>
              <a:t> </a:t>
            </a:r>
            <a:r>
              <a:rPr lang="ru-RU" dirty="0" err="1" smtClean="0"/>
              <a:t>програмою</a:t>
            </a:r>
            <a:endParaRPr lang="ru-RU" dirty="0"/>
          </a:p>
          <a:p>
            <a:r>
              <a:rPr lang="uk-UA" dirty="0" smtClean="0"/>
              <a:t>Використання навичок роз</a:t>
            </a:r>
            <a:r>
              <a:rPr lang="en-US" dirty="0" smtClean="0"/>
              <a:t>’</a:t>
            </a:r>
            <a:r>
              <a:rPr lang="uk-UA" dirty="0" err="1" smtClean="0"/>
              <a:t>язування</a:t>
            </a:r>
            <a:r>
              <a:rPr lang="uk-UA" dirty="0" smtClean="0"/>
              <a:t> рівнянь з параметрами при розв'язуванні </a:t>
            </a:r>
            <a:r>
              <a:rPr lang="uk-UA" dirty="0" err="1" smtClean="0"/>
              <a:t>олімпіадних</a:t>
            </a:r>
            <a:r>
              <a:rPr lang="uk-UA" dirty="0" smtClean="0"/>
              <a:t> задач та підготовки до ЗНО</a:t>
            </a:r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6F9CA411-B401-4F1C-85EF-A15F104D2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Основні завдання дослідження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79534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85CA3CC7-5E09-4223-A2C1-C67DB2896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Параметр </a:t>
            </a:r>
            <a:r>
              <a:rPr lang="uk-UA" dirty="0"/>
              <a:t>–</a:t>
            </a:r>
            <a:r>
              <a:rPr lang="ru-RU" dirty="0"/>
              <a:t> </a:t>
            </a:r>
            <a:r>
              <a:rPr lang="ru-RU" dirty="0" err="1"/>
              <a:t>незалежна</a:t>
            </a:r>
            <a:r>
              <a:rPr lang="ru-RU" dirty="0"/>
              <a:t> </a:t>
            </a:r>
            <a:r>
              <a:rPr lang="ru-RU" dirty="0" err="1"/>
              <a:t>змінна</a:t>
            </a:r>
            <a:r>
              <a:rPr lang="ru-RU" dirty="0"/>
              <a:t>,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в </a:t>
            </a:r>
            <a:r>
              <a:rPr lang="ru-RU" dirty="0" err="1"/>
              <a:t>задачі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заданим</a:t>
            </a:r>
            <a:r>
              <a:rPr lang="ru-RU" dirty="0"/>
              <a:t> </a:t>
            </a:r>
            <a:r>
              <a:rPr lang="ru-RU" dirty="0" err="1"/>
              <a:t>фіксованим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довільним</a:t>
            </a:r>
            <a:r>
              <a:rPr lang="ru-RU" dirty="0"/>
              <a:t> </a:t>
            </a:r>
            <a:r>
              <a:rPr lang="ru-RU" dirty="0" err="1"/>
              <a:t>дійсним</a:t>
            </a:r>
            <a:r>
              <a:rPr lang="ru-RU" dirty="0"/>
              <a:t> числом, </a:t>
            </a:r>
            <a:r>
              <a:rPr lang="ru-RU" dirty="0" err="1"/>
              <a:t>або</a:t>
            </a:r>
            <a:r>
              <a:rPr lang="ru-RU" dirty="0"/>
              <a:t> числом,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заздалегідь</a:t>
            </a:r>
            <a:r>
              <a:rPr lang="ru-RU" dirty="0"/>
              <a:t> </a:t>
            </a:r>
            <a:r>
              <a:rPr lang="ru-RU" dirty="0" err="1"/>
              <a:t>обумовленій</a:t>
            </a:r>
            <a:r>
              <a:rPr lang="ru-RU" dirty="0"/>
              <a:t> </a:t>
            </a:r>
            <a:r>
              <a:rPr lang="ru-RU" dirty="0" err="1"/>
              <a:t>множині</a:t>
            </a:r>
            <a:r>
              <a:rPr lang="ru-RU" dirty="0"/>
              <a:t>.</a:t>
            </a:r>
          </a:p>
          <a:p>
            <a:r>
              <a:rPr lang="uk-UA" dirty="0"/>
              <a:t>Параметр – величина, яка входить в формули і вирази, значення яких є постійним в межах задачі, що розв’язується, але в іншій задачі змінює свої значення. </a:t>
            </a:r>
          </a:p>
          <a:p>
            <a:r>
              <a:rPr lang="uk-UA" dirty="0" smtClean="0"/>
              <a:t>Параметр –  </a:t>
            </a:r>
            <a:r>
              <a:rPr lang="uk-UA" dirty="0"/>
              <a:t>додаткова змінна, за допомогою якої описують основні змінні.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A382C17F-FDB5-44CB-A621-C835EC9AD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30" y="642918"/>
            <a:ext cx="9258300" cy="1002440"/>
          </a:xfrm>
        </p:spPr>
        <p:txBody>
          <a:bodyPr>
            <a:normAutofit fontScale="90000"/>
          </a:bodyPr>
          <a:lstStyle/>
          <a:p>
            <a:r>
              <a:rPr lang="uk-UA" sz="4900" b="1" dirty="0"/>
              <a:t>Що таке параметр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33979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85CA3CC7-5E09-4223-A2C1-C67DB2896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Це вид алгебраїчного рівняння, до запису якого, крім змінної та числових коефіцієнтів, входять також буквені коефіцієнти – параметри. </a:t>
            </a:r>
            <a:endParaRPr lang="ru-RU" dirty="0" smtClean="0"/>
          </a:p>
          <a:p>
            <a:r>
              <a:rPr lang="uk-UA" dirty="0" smtClean="0"/>
              <a:t>Будь – яке рівняння з параметром можна розв’язувати як звичайне рівняння до тих пір, поки всі перетворення або міркування, можна виконати однозначно.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A382C17F-FDB5-44CB-A621-C835EC9AD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30" y="642918"/>
            <a:ext cx="9258300" cy="1002440"/>
          </a:xfrm>
        </p:spPr>
        <p:txBody>
          <a:bodyPr>
            <a:normAutofit fontScale="90000"/>
          </a:bodyPr>
          <a:lstStyle/>
          <a:p>
            <a:r>
              <a:rPr lang="uk-UA" sz="4900" b="1" dirty="0" smtClean="0"/>
              <a:t>Рівняння з параметром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33979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22381414-0404-4E83-B414-E2F8F712CE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51050433"/>
              </p:ext>
            </p:extLst>
          </p:nvPr>
        </p:nvGraphicFramePr>
        <p:xfrm>
          <a:off x="981075" y="2674938"/>
          <a:ext cx="8334375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3B4E37E3-8B9A-4B3C-ABEF-933E63879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Розв'язати рівняння з </a:t>
            </a:r>
            <a:r>
              <a:rPr lang="uk-UA" b="1" dirty="0" smtClean="0"/>
              <a:t>параметрами означає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4835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C2D247D1-60D2-4BDC-89FA-E1DBFF6A7E4D}"/>
              </a:ext>
            </a:extLst>
          </p:cNvPr>
          <p:cNvPicPr/>
          <p:nvPr/>
        </p:nvPicPr>
        <p:blipFill rotWithShape="1">
          <a:blip r:embed="rId2" cstate="print"/>
          <a:srcRect b="2544"/>
          <a:stretch/>
        </p:blipFill>
        <p:spPr bwMode="auto">
          <a:xfrm>
            <a:off x="785782" y="357166"/>
            <a:ext cx="8631761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271</TotalTime>
  <Words>325</Words>
  <Application>Microsoft Office PowerPoint</Application>
  <PresentationFormat>Слайд 35 мм</PresentationFormat>
  <Paragraphs>39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Рівняння з параметрами</vt:lpstr>
      <vt:lpstr>Найкращій спосіб вивчити що - небудь – це                                   відкрити самому.                                   (Дьордь Пойа) </vt:lpstr>
      <vt:lpstr>Вступ</vt:lpstr>
      <vt:lpstr>Мета дослідження</vt:lpstr>
      <vt:lpstr>Основні завдання дослідження</vt:lpstr>
      <vt:lpstr>Що таке параметр </vt:lpstr>
      <vt:lpstr>Рівняння з параметром </vt:lpstr>
      <vt:lpstr>Розв'язати рівняння з параметрами означає</vt:lpstr>
      <vt:lpstr>Слайд 9</vt:lpstr>
      <vt:lpstr>Висновок</vt:lpstr>
      <vt:lpstr>Джерела інформації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Антивірус</dc:title>
  <dc:creator>PC</dc:creator>
  <cp:lastModifiedBy>ОЛЯ</cp:lastModifiedBy>
  <cp:revision>55</cp:revision>
  <dcterms:created xsi:type="dcterms:W3CDTF">2017-11-21T08:17:31Z</dcterms:created>
  <dcterms:modified xsi:type="dcterms:W3CDTF">2017-11-23T08:39:09Z</dcterms:modified>
</cp:coreProperties>
</file>