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66" d="100"/>
          <a:sy n="66" d="100"/>
        </p:scale>
        <p:origin x="-14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ОЖ!$A$1</c:f>
              <c:strCache>
                <c:ptCount val="1"/>
                <c:pt idx="0">
                  <c:v>ОЖ</c:v>
                </c:pt>
              </c:strCache>
            </c:strRef>
          </c:tx>
          <c:marker>
            <c:symbol val="none"/>
          </c:marker>
          <c:val>
            <c:numRef>
              <c:f>ОЖ!$A$2:$A$26</c:f>
              <c:numCache>
                <c:formatCode>General</c:formatCode>
                <c:ptCount val="25"/>
                <c:pt idx="0">
                  <c:v>128</c:v>
                </c:pt>
                <c:pt idx="1">
                  <c:v>137</c:v>
                </c:pt>
                <c:pt idx="2">
                  <c:v>189</c:v>
                </c:pt>
                <c:pt idx="3">
                  <c:v>154</c:v>
                </c:pt>
                <c:pt idx="4">
                  <c:v>144</c:v>
                </c:pt>
                <c:pt idx="5">
                  <c:v>140</c:v>
                </c:pt>
                <c:pt idx="6">
                  <c:v>140</c:v>
                </c:pt>
                <c:pt idx="7">
                  <c:v>146</c:v>
                </c:pt>
                <c:pt idx="8">
                  <c:v>177</c:v>
                </c:pt>
                <c:pt idx="9">
                  <c:v>171</c:v>
                </c:pt>
                <c:pt idx="10">
                  <c:v>157</c:v>
                </c:pt>
                <c:pt idx="11">
                  <c:v>169</c:v>
                </c:pt>
                <c:pt idx="12">
                  <c:v>124</c:v>
                </c:pt>
                <c:pt idx="13">
                  <c:v>138</c:v>
                </c:pt>
                <c:pt idx="14">
                  <c:v>160</c:v>
                </c:pt>
                <c:pt idx="15">
                  <c:v>115</c:v>
                </c:pt>
                <c:pt idx="16">
                  <c:v>157</c:v>
                </c:pt>
                <c:pt idx="17">
                  <c:v>138</c:v>
                </c:pt>
                <c:pt idx="18">
                  <c:v>149</c:v>
                </c:pt>
                <c:pt idx="19">
                  <c:v>148</c:v>
                </c:pt>
                <c:pt idx="20">
                  <c:v>134</c:v>
                </c:pt>
                <c:pt idx="21">
                  <c:v>178</c:v>
                </c:pt>
                <c:pt idx="22">
                  <c:v>181</c:v>
                </c:pt>
                <c:pt idx="23">
                  <c:v>150</c:v>
                </c:pt>
                <c:pt idx="24">
                  <c:v>143</c:v>
                </c:pt>
              </c:numCache>
            </c:numRef>
          </c:val>
          <c:smooth val="0"/>
        </c:ser>
        <c:ser>
          <c:idx val="1"/>
          <c:order val="1"/>
          <c:tx>
            <c:strRef>
              <c:f>ОЖ!$B$1</c:f>
              <c:strCache>
                <c:ptCount val="1"/>
                <c:pt idx="0">
                  <c:v>Навчання</c:v>
                </c:pt>
              </c:strCache>
            </c:strRef>
          </c:tx>
          <c:marker>
            <c:symbol val="none"/>
          </c:marker>
          <c:val>
            <c:numRef>
              <c:f>ОЖ!$B$2:$B$26</c:f>
              <c:numCache>
                <c:formatCode>General</c:formatCode>
                <c:ptCount val="25"/>
                <c:pt idx="0">
                  <c:v>90</c:v>
                </c:pt>
                <c:pt idx="1">
                  <c:v>75</c:v>
                </c:pt>
                <c:pt idx="2">
                  <c:v>90</c:v>
                </c:pt>
                <c:pt idx="3">
                  <c:v>78</c:v>
                </c:pt>
                <c:pt idx="4">
                  <c:v>105</c:v>
                </c:pt>
                <c:pt idx="5">
                  <c:v>95</c:v>
                </c:pt>
                <c:pt idx="6">
                  <c:v>106</c:v>
                </c:pt>
                <c:pt idx="7">
                  <c:v>94</c:v>
                </c:pt>
                <c:pt idx="8">
                  <c:v>101</c:v>
                </c:pt>
                <c:pt idx="9">
                  <c:v>105</c:v>
                </c:pt>
                <c:pt idx="10">
                  <c:v>107</c:v>
                </c:pt>
                <c:pt idx="11">
                  <c:v>106</c:v>
                </c:pt>
                <c:pt idx="12">
                  <c:v>74</c:v>
                </c:pt>
                <c:pt idx="13">
                  <c:v>96</c:v>
                </c:pt>
                <c:pt idx="14">
                  <c:v>81</c:v>
                </c:pt>
                <c:pt idx="15">
                  <c:v>86</c:v>
                </c:pt>
                <c:pt idx="16">
                  <c:v>104</c:v>
                </c:pt>
                <c:pt idx="17">
                  <c:v>102</c:v>
                </c:pt>
                <c:pt idx="18">
                  <c:v>101</c:v>
                </c:pt>
                <c:pt idx="19">
                  <c:v>81</c:v>
                </c:pt>
                <c:pt idx="20">
                  <c:v>70</c:v>
                </c:pt>
                <c:pt idx="21">
                  <c:v>96</c:v>
                </c:pt>
                <c:pt idx="22">
                  <c:v>74</c:v>
                </c:pt>
                <c:pt idx="23">
                  <c:v>88</c:v>
                </c:pt>
                <c:pt idx="24">
                  <c:v>86</c:v>
                </c:pt>
              </c:numCache>
            </c:numRef>
          </c:val>
          <c:smooth val="0"/>
        </c:ser>
        <c:dLbls>
          <c:showLegendKey val="0"/>
          <c:showVal val="0"/>
          <c:showCatName val="0"/>
          <c:showSerName val="0"/>
          <c:showPercent val="0"/>
          <c:showBubbleSize val="0"/>
        </c:dLbls>
        <c:dropLines/>
        <c:marker val="1"/>
        <c:smooth val="0"/>
        <c:axId val="55860608"/>
        <c:axId val="55862784"/>
      </c:lineChart>
      <c:catAx>
        <c:axId val="55860608"/>
        <c:scaling>
          <c:orientation val="minMax"/>
        </c:scaling>
        <c:delete val="0"/>
        <c:axPos val="b"/>
        <c:title>
          <c:tx>
            <c:rich>
              <a:bodyPr/>
              <a:lstStyle/>
              <a:p>
                <a:pPr>
                  <a:defRPr sz="1800" baseline="0">
                    <a:solidFill>
                      <a:schemeClr val="tx2"/>
                    </a:solidFill>
                  </a:defRPr>
                </a:pPr>
                <a:r>
                  <a:rPr lang="uk-UA" sz="1800" baseline="0" smtClean="0">
                    <a:solidFill>
                      <a:schemeClr val="tx2"/>
                    </a:solidFill>
                  </a:rPr>
                  <a:t>Залежності не виявлено</a:t>
                </a:r>
                <a:endParaRPr lang="uk-UA" sz="1800" baseline="0">
                  <a:solidFill>
                    <a:schemeClr val="tx2"/>
                  </a:solidFill>
                </a:endParaRPr>
              </a:p>
            </c:rich>
          </c:tx>
          <c:layout/>
          <c:overlay val="0"/>
        </c:title>
        <c:majorTickMark val="none"/>
        <c:minorTickMark val="none"/>
        <c:tickLblPos val="nextTo"/>
        <c:crossAx val="55862784"/>
        <c:crosses val="autoZero"/>
        <c:auto val="1"/>
        <c:lblAlgn val="ctr"/>
        <c:lblOffset val="100"/>
        <c:noMultiLvlLbl val="0"/>
      </c:catAx>
      <c:valAx>
        <c:axId val="55862784"/>
        <c:scaling>
          <c:orientation val="minMax"/>
        </c:scaling>
        <c:delete val="0"/>
        <c:axPos val="l"/>
        <c:majorGridlines/>
        <c:title>
          <c:layout/>
          <c:overlay val="0"/>
        </c:title>
        <c:numFmt formatCode="General" sourceLinked="1"/>
        <c:majorTickMark val="out"/>
        <c:minorTickMark val="none"/>
        <c:tickLblPos val="nextTo"/>
        <c:crossAx val="5586060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Цілі</c:v>
          </c:tx>
          <c:marker>
            <c:symbol val="none"/>
          </c:marker>
          <c:val>
            <c:numRef>
              <c:f>Цілі!$A$1:$A$25</c:f>
              <c:numCache>
                <c:formatCode>General</c:formatCode>
                <c:ptCount val="25"/>
                <c:pt idx="0">
                  <c:v>35</c:v>
                </c:pt>
                <c:pt idx="1">
                  <c:v>25</c:v>
                </c:pt>
                <c:pt idx="2">
                  <c:v>42</c:v>
                </c:pt>
                <c:pt idx="3">
                  <c:v>35</c:v>
                </c:pt>
                <c:pt idx="4">
                  <c:v>30</c:v>
                </c:pt>
                <c:pt idx="5">
                  <c:v>33</c:v>
                </c:pt>
                <c:pt idx="6">
                  <c:v>34</c:v>
                </c:pt>
                <c:pt idx="7">
                  <c:v>25</c:v>
                </c:pt>
                <c:pt idx="8">
                  <c:v>37</c:v>
                </c:pt>
                <c:pt idx="9">
                  <c:v>38</c:v>
                </c:pt>
                <c:pt idx="10">
                  <c:v>34</c:v>
                </c:pt>
                <c:pt idx="11">
                  <c:v>40</c:v>
                </c:pt>
                <c:pt idx="12">
                  <c:v>23</c:v>
                </c:pt>
                <c:pt idx="13">
                  <c:v>27</c:v>
                </c:pt>
                <c:pt idx="14">
                  <c:v>40</c:v>
                </c:pt>
                <c:pt idx="15">
                  <c:v>17</c:v>
                </c:pt>
                <c:pt idx="16">
                  <c:v>38</c:v>
                </c:pt>
                <c:pt idx="17">
                  <c:v>26</c:v>
                </c:pt>
                <c:pt idx="18">
                  <c:v>28</c:v>
                </c:pt>
                <c:pt idx="19">
                  <c:v>33</c:v>
                </c:pt>
                <c:pt idx="20">
                  <c:v>30</c:v>
                </c:pt>
                <c:pt idx="21">
                  <c:v>41</c:v>
                </c:pt>
                <c:pt idx="22">
                  <c:v>40</c:v>
                </c:pt>
                <c:pt idx="23">
                  <c:v>28</c:v>
                </c:pt>
                <c:pt idx="24">
                  <c:v>31</c:v>
                </c:pt>
              </c:numCache>
            </c:numRef>
          </c:val>
          <c:smooth val="0"/>
        </c:ser>
        <c:ser>
          <c:idx val="1"/>
          <c:order val="1"/>
          <c:tx>
            <c:v>Успішність</c:v>
          </c:tx>
          <c:marker>
            <c:symbol val="none"/>
          </c:marker>
          <c:val>
            <c:numRef>
              <c:f>Цілі!$B$1:$B$25</c:f>
              <c:numCache>
                <c:formatCode>General</c:formatCode>
                <c:ptCount val="25"/>
                <c:pt idx="0">
                  <c:v>90</c:v>
                </c:pt>
                <c:pt idx="1">
                  <c:v>75</c:v>
                </c:pt>
                <c:pt idx="2">
                  <c:v>90</c:v>
                </c:pt>
                <c:pt idx="3">
                  <c:v>78</c:v>
                </c:pt>
                <c:pt idx="4">
                  <c:v>105</c:v>
                </c:pt>
                <c:pt idx="5">
                  <c:v>95</c:v>
                </c:pt>
                <c:pt idx="6">
                  <c:v>106</c:v>
                </c:pt>
                <c:pt idx="7">
                  <c:v>94</c:v>
                </c:pt>
                <c:pt idx="8">
                  <c:v>101</c:v>
                </c:pt>
                <c:pt idx="9">
                  <c:v>105</c:v>
                </c:pt>
                <c:pt idx="10">
                  <c:v>107</c:v>
                </c:pt>
                <c:pt idx="11">
                  <c:v>106</c:v>
                </c:pt>
                <c:pt idx="12">
                  <c:v>74</c:v>
                </c:pt>
                <c:pt idx="13">
                  <c:v>96</c:v>
                </c:pt>
                <c:pt idx="14">
                  <c:v>81</c:v>
                </c:pt>
                <c:pt idx="15">
                  <c:v>86</c:v>
                </c:pt>
                <c:pt idx="16">
                  <c:v>104</c:v>
                </c:pt>
                <c:pt idx="17">
                  <c:v>102</c:v>
                </c:pt>
                <c:pt idx="18">
                  <c:v>101</c:v>
                </c:pt>
                <c:pt idx="19">
                  <c:v>81</c:v>
                </c:pt>
                <c:pt idx="20">
                  <c:v>70</c:v>
                </c:pt>
                <c:pt idx="21">
                  <c:v>96</c:v>
                </c:pt>
                <c:pt idx="22">
                  <c:v>74</c:v>
                </c:pt>
                <c:pt idx="23">
                  <c:v>88</c:v>
                </c:pt>
                <c:pt idx="24">
                  <c:v>86</c:v>
                </c:pt>
              </c:numCache>
            </c:numRef>
          </c:val>
          <c:smooth val="0"/>
        </c:ser>
        <c:dLbls>
          <c:showLegendKey val="0"/>
          <c:showVal val="0"/>
          <c:showCatName val="0"/>
          <c:showSerName val="0"/>
          <c:showPercent val="0"/>
          <c:showBubbleSize val="0"/>
        </c:dLbls>
        <c:dropLines/>
        <c:marker val="1"/>
        <c:smooth val="0"/>
        <c:axId val="55870208"/>
        <c:axId val="55872512"/>
      </c:lineChart>
      <c:catAx>
        <c:axId val="55870208"/>
        <c:scaling>
          <c:orientation val="minMax"/>
        </c:scaling>
        <c:delete val="0"/>
        <c:axPos val="b"/>
        <c:title>
          <c:tx>
            <c:rich>
              <a:bodyPr/>
              <a:lstStyle/>
              <a:p>
                <a:pPr>
                  <a:defRPr sz="1800" baseline="0">
                    <a:solidFill>
                      <a:srgbClr val="FFC000"/>
                    </a:solidFill>
                  </a:defRPr>
                </a:pPr>
                <a:r>
                  <a:rPr lang="uk-UA" sz="1800" baseline="0" smtClean="0">
                    <a:solidFill>
                      <a:srgbClr val="FFC000"/>
                    </a:solidFill>
                  </a:rPr>
                  <a:t>Залежності не виявлено</a:t>
                </a:r>
                <a:endParaRPr lang="uk-UA" sz="1800" baseline="0">
                  <a:solidFill>
                    <a:srgbClr val="FFC000"/>
                  </a:solidFill>
                </a:endParaRPr>
              </a:p>
            </c:rich>
          </c:tx>
          <c:overlay val="0"/>
        </c:title>
        <c:majorTickMark val="none"/>
        <c:minorTickMark val="none"/>
        <c:tickLblPos val="nextTo"/>
        <c:crossAx val="55872512"/>
        <c:crosses val="autoZero"/>
        <c:auto val="1"/>
        <c:lblAlgn val="ctr"/>
        <c:lblOffset val="100"/>
        <c:noMultiLvlLbl val="0"/>
      </c:catAx>
      <c:valAx>
        <c:axId val="55872512"/>
        <c:scaling>
          <c:orientation val="minMax"/>
        </c:scaling>
        <c:delete val="0"/>
        <c:axPos val="l"/>
        <c:majorGridlines/>
        <c:title>
          <c:overlay val="0"/>
        </c:title>
        <c:numFmt formatCode="General" sourceLinked="1"/>
        <c:majorTickMark val="out"/>
        <c:minorTickMark val="none"/>
        <c:tickLblPos val="nextTo"/>
        <c:crossAx val="55870208"/>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Процес</c:v>
          </c:tx>
          <c:marker>
            <c:symbol val="none"/>
          </c:marker>
          <c:val>
            <c:numRef>
              <c:f>Процес!$A$1:$A$25</c:f>
              <c:numCache>
                <c:formatCode>General</c:formatCode>
                <c:ptCount val="25"/>
                <c:pt idx="0">
                  <c:v>22</c:v>
                </c:pt>
                <c:pt idx="1">
                  <c:v>31</c:v>
                </c:pt>
                <c:pt idx="2">
                  <c:v>42</c:v>
                </c:pt>
                <c:pt idx="3">
                  <c:v>29</c:v>
                </c:pt>
                <c:pt idx="4">
                  <c:v>28</c:v>
                </c:pt>
                <c:pt idx="5">
                  <c:v>29</c:v>
                </c:pt>
                <c:pt idx="6">
                  <c:v>32</c:v>
                </c:pt>
                <c:pt idx="7">
                  <c:v>39</c:v>
                </c:pt>
                <c:pt idx="8">
                  <c:v>40</c:v>
                </c:pt>
                <c:pt idx="9">
                  <c:v>37</c:v>
                </c:pt>
                <c:pt idx="10">
                  <c:v>36</c:v>
                </c:pt>
                <c:pt idx="11">
                  <c:v>33</c:v>
                </c:pt>
                <c:pt idx="12">
                  <c:v>26</c:v>
                </c:pt>
                <c:pt idx="13">
                  <c:v>29</c:v>
                </c:pt>
                <c:pt idx="14">
                  <c:v>36</c:v>
                </c:pt>
                <c:pt idx="15">
                  <c:v>25</c:v>
                </c:pt>
                <c:pt idx="16">
                  <c:v>35</c:v>
                </c:pt>
                <c:pt idx="17">
                  <c:v>36</c:v>
                </c:pt>
                <c:pt idx="18">
                  <c:v>36</c:v>
                </c:pt>
                <c:pt idx="19">
                  <c:v>21</c:v>
                </c:pt>
                <c:pt idx="20">
                  <c:v>25</c:v>
                </c:pt>
                <c:pt idx="21">
                  <c:v>37</c:v>
                </c:pt>
                <c:pt idx="22">
                  <c:v>39</c:v>
                </c:pt>
                <c:pt idx="23">
                  <c:v>37</c:v>
                </c:pt>
                <c:pt idx="24">
                  <c:v>32</c:v>
                </c:pt>
              </c:numCache>
            </c:numRef>
          </c:val>
          <c:smooth val="0"/>
        </c:ser>
        <c:ser>
          <c:idx val="1"/>
          <c:order val="1"/>
          <c:tx>
            <c:v>Успішність</c:v>
          </c:tx>
          <c:marker>
            <c:symbol val="none"/>
          </c:marker>
          <c:val>
            <c:numRef>
              <c:f>Процес!$B$1:$B$25</c:f>
              <c:numCache>
                <c:formatCode>General</c:formatCode>
                <c:ptCount val="25"/>
                <c:pt idx="0">
                  <c:v>90</c:v>
                </c:pt>
                <c:pt idx="1">
                  <c:v>75</c:v>
                </c:pt>
                <c:pt idx="2">
                  <c:v>90</c:v>
                </c:pt>
                <c:pt idx="3">
                  <c:v>78</c:v>
                </c:pt>
                <c:pt idx="4">
                  <c:v>105</c:v>
                </c:pt>
                <c:pt idx="5">
                  <c:v>95</c:v>
                </c:pt>
                <c:pt idx="6">
                  <c:v>106</c:v>
                </c:pt>
                <c:pt idx="7">
                  <c:v>94</c:v>
                </c:pt>
                <c:pt idx="8">
                  <c:v>101</c:v>
                </c:pt>
                <c:pt idx="9">
                  <c:v>105</c:v>
                </c:pt>
                <c:pt idx="10">
                  <c:v>107</c:v>
                </c:pt>
                <c:pt idx="11">
                  <c:v>106</c:v>
                </c:pt>
                <c:pt idx="12">
                  <c:v>74</c:v>
                </c:pt>
                <c:pt idx="13">
                  <c:v>96</c:v>
                </c:pt>
                <c:pt idx="14">
                  <c:v>81</c:v>
                </c:pt>
                <c:pt idx="15">
                  <c:v>86</c:v>
                </c:pt>
                <c:pt idx="16">
                  <c:v>104</c:v>
                </c:pt>
                <c:pt idx="17">
                  <c:v>102</c:v>
                </c:pt>
                <c:pt idx="18">
                  <c:v>101</c:v>
                </c:pt>
                <c:pt idx="19">
                  <c:v>81</c:v>
                </c:pt>
                <c:pt idx="20">
                  <c:v>70</c:v>
                </c:pt>
                <c:pt idx="21">
                  <c:v>96</c:v>
                </c:pt>
                <c:pt idx="22">
                  <c:v>74</c:v>
                </c:pt>
                <c:pt idx="23">
                  <c:v>88</c:v>
                </c:pt>
                <c:pt idx="24">
                  <c:v>86</c:v>
                </c:pt>
              </c:numCache>
            </c:numRef>
          </c:val>
          <c:smooth val="0"/>
        </c:ser>
        <c:dLbls>
          <c:showLegendKey val="0"/>
          <c:showVal val="0"/>
          <c:showCatName val="0"/>
          <c:showSerName val="0"/>
          <c:showPercent val="0"/>
          <c:showBubbleSize val="0"/>
        </c:dLbls>
        <c:dropLines/>
        <c:marker val="1"/>
        <c:smooth val="0"/>
        <c:axId val="85675008"/>
        <c:axId val="85701760"/>
      </c:lineChart>
      <c:catAx>
        <c:axId val="85675008"/>
        <c:scaling>
          <c:orientation val="minMax"/>
        </c:scaling>
        <c:delete val="0"/>
        <c:axPos val="b"/>
        <c:title>
          <c:tx>
            <c:rich>
              <a:bodyPr/>
              <a:lstStyle/>
              <a:p>
                <a:pPr>
                  <a:defRPr sz="1800" baseline="0">
                    <a:solidFill>
                      <a:srgbClr val="FFC000"/>
                    </a:solidFill>
                  </a:defRPr>
                </a:pPr>
                <a:r>
                  <a:rPr lang="uk-UA" sz="1800" baseline="0" smtClean="0">
                    <a:solidFill>
                      <a:srgbClr val="FFC000"/>
                    </a:solidFill>
                  </a:rPr>
                  <a:t>Залежності не виявлено</a:t>
                </a:r>
                <a:endParaRPr lang="uk-UA" sz="1800" baseline="0">
                  <a:solidFill>
                    <a:srgbClr val="FFC000"/>
                  </a:solidFill>
                </a:endParaRPr>
              </a:p>
            </c:rich>
          </c:tx>
          <c:overlay val="0"/>
        </c:title>
        <c:majorTickMark val="none"/>
        <c:minorTickMark val="none"/>
        <c:tickLblPos val="nextTo"/>
        <c:crossAx val="85701760"/>
        <c:crosses val="autoZero"/>
        <c:auto val="1"/>
        <c:lblAlgn val="ctr"/>
        <c:lblOffset val="100"/>
        <c:noMultiLvlLbl val="0"/>
      </c:catAx>
      <c:valAx>
        <c:axId val="85701760"/>
        <c:scaling>
          <c:orientation val="minMax"/>
        </c:scaling>
        <c:delete val="0"/>
        <c:axPos val="l"/>
        <c:majorGridlines/>
        <c:title>
          <c:overlay val="0"/>
        </c:title>
        <c:numFmt formatCode="General" sourceLinked="1"/>
        <c:majorTickMark val="out"/>
        <c:minorTickMark val="none"/>
        <c:tickLblPos val="nextTo"/>
        <c:crossAx val="85675008"/>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Результат!$A$1</c:f>
              <c:strCache>
                <c:ptCount val="1"/>
                <c:pt idx="0">
                  <c:v>Результат</c:v>
                </c:pt>
              </c:strCache>
            </c:strRef>
          </c:tx>
          <c:marker>
            <c:symbol val="none"/>
          </c:marker>
          <c:val>
            <c:numRef>
              <c:f>Результат!$A$2:$A$26</c:f>
              <c:numCache>
                <c:formatCode>General</c:formatCode>
                <c:ptCount val="25"/>
                <c:pt idx="0">
                  <c:v>25</c:v>
                </c:pt>
                <c:pt idx="1">
                  <c:v>24</c:v>
                </c:pt>
                <c:pt idx="2">
                  <c:v>35</c:v>
                </c:pt>
                <c:pt idx="3">
                  <c:v>30</c:v>
                </c:pt>
                <c:pt idx="4">
                  <c:v>28</c:v>
                </c:pt>
                <c:pt idx="5">
                  <c:v>22</c:v>
                </c:pt>
                <c:pt idx="6">
                  <c:v>26</c:v>
                </c:pt>
                <c:pt idx="7">
                  <c:v>21</c:v>
                </c:pt>
                <c:pt idx="8">
                  <c:v>33</c:v>
                </c:pt>
                <c:pt idx="9">
                  <c:v>32</c:v>
                </c:pt>
                <c:pt idx="10">
                  <c:v>30</c:v>
                </c:pt>
                <c:pt idx="11">
                  <c:v>30</c:v>
                </c:pt>
                <c:pt idx="12">
                  <c:v>21</c:v>
                </c:pt>
                <c:pt idx="13">
                  <c:v>28</c:v>
                </c:pt>
                <c:pt idx="14">
                  <c:v>32</c:v>
                </c:pt>
                <c:pt idx="15">
                  <c:v>20</c:v>
                </c:pt>
                <c:pt idx="16">
                  <c:v>29</c:v>
                </c:pt>
                <c:pt idx="17">
                  <c:v>24</c:v>
                </c:pt>
                <c:pt idx="18">
                  <c:v>31</c:v>
                </c:pt>
                <c:pt idx="19">
                  <c:v>35</c:v>
                </c:pt>
                <c:pt idx="20">
                  <c:v>30</c:v>
                </c:pt>
                <c:pt idx="21">
                  <c:v>32</c:v>
                </c:pt>
                <c:pt idx="22">
                  <c:v>34</c:v>
                </c:pt>
                <c:pt idx="23">
                  <c:v>30</c:v>
                </c:pt>
                <c:pt idx="24">
                  <c:v>27</c:v>
                </c:pt>
              </c:numCache>
            </c:numRef>
          </c:val>
          <c:smooth val="0"/>
        </c:ser>
        <c:ser>
          <c:idx val="1"/>
          <c:order val="1"/>
          <c:tx>
            <c:strRef>
              <c:f>Результат!$B$1</c:f>
              <c:strCache>
                <c:ptCount val="1"/>
                <c:pt idx="0">
                  <c:v>Навчання</c:v>
                </c:pt>
              </c:strCache>
            </c:strRef>
          </c:tx>
          <c:marker>
            <c:symbol val="none"/>
          </c:marker>
          <c:val>
            <c:numRef>
              <c:f>Результат!$B$2:$B$26</c:f>
              <c:numCache>
                <c:formatCode>General</c:formatCode>
                <c:ptCount val="25"/>
                <c:pt idx="0">
                  <c:v>90</c:v>
                </c:pt>
                <c:pt idx="1">
                  <c:v>75</c:v>
                </c:pt>
                <c:pt idx="2">
                  <c:v>90</c:v>
                </c:pt>
                <c:pt idx="3">
                  <c:v>78</c:v>
                </c:pt>
                <c:pt idx="4">
                  <c:v>105</c:v>
                </c:pt>
                <c:pt idx="5">
                  <c:v>95</c:v>
                </c:pt>
                <c:pt idx="6">
                  <c:v>106</c:v>
                </c:pt>
                <c:pt idx="7">
                  <c:v>94</c:v>
                </c:pt>
                <c:pt idx="8">
                  <c:v>101</c:v>
                </c:pt>
                <c:pt idx="9">
                  <c:v>105</c:v>
                </c:pt>
                <c:pt idx="10">
                  <c:v>107</c:v>
                </c:pt>
                <c:pt idx="11">
                  <c:v>106</c:v>
                </c:pt>
                <c:pt idx="12">
                  <c:v>74</c:v>
                </c:pt>
                <c:pt idx="13">
                  <c:v>96</c:v>
                </c:pt>
                <c:pt idx="14">
                  <c:v>81</c:v>
                </c:pt>
                <c:pt idx="15">
                  <c:v>86</c:v>
                </c:pt>
                <c:pt idx="16">
                  <c:v>104</c:v>
                </c:pt>
                <c:pt idx="17">
                  <c:v>102</c:v>
                </c:pt>
                <c:pt idx="18">
                  <c:v>101</c:v>
                </c:pt>
                <c:pt idx="19">
                  <c:v>81</c:v>
                </c:pt>
                <c:pt idx="20">
                  <c:v>70</c:v>
                </c:pt>
                <c:pt idx="21">
                  <c:v>96</c:v>
                </c:pt>
                <c:pt idx="22">
                  <c:v>74</c:v>
                </c:pt>
                <c:pt idx="23">
                  <c:v>88</c:v>
                </c:pt>
                <c:pt idx="24">
                  <c:v>86</c:v>
                </c:pt>
              </c:numCache>
            </c:numRef>
          </c:val>
          <c:smooth val="0"/>
        </c:ser>
        <c:dLbls>
          <c:showLegendKey val="0"/>
          <c:showVal val="0"/>
          <c:showCatName val="0"/>
          <c:showSerName val="0"/>
          <c:showPercent val="0"/>
          <c:showBubbleSize val="0"/>
        </c:dLbls>
        <c:dropLines/>
        <c:marker val="1"/>
        <c:smooth val="0"/>
        <c:axId val="85831680"/>
        <c:axId val="85833600"/>
      </c:lineChart>
      <c:catAx>
        <c:axId val="85831680"/>
        <c:scaling>
          <c:orientation val="minMax"/>
        </c:scaling>
        <c:delete val="0"/>
        <c:axPos val="b"/>
        <c:title>
          <c:tx>
            <c:rich>
              <a:bodyPr/>
              <a:lstStyle/>
              <a:p>
                <a:pPr>
                  <a:defRPr sz="1800" baseline="0">
                    <a:solidFill>
                      <a:srgbClr val="FFC000"/>
                    </a:solidFill>
                  </a:defRPr>
                </a:pPr>
                <a:r>
                  <a:rPr lang="uk-UA" sz="1800" baseline="0" smtClean="0">
                    <a:solidFill>
                      <a:srgbClr val="FFC000"/>
                    </a:solidFill>
                  </a:rPr>
                  <a:t>Залежності не виявлено</a:t>
                </a:r>
                <a:endParaRPr lang="uk-UA" sz="1800" baseline="0">
                  <a:solidFill>
                    <a:srgbClr val="FFC000"/>
                  </a:solidFill>
                </a:endParaRPr>
              </a:p>
            </c:rich>
          </c:tx>
          <c:overlay val="0"/>
        </c:title>
        <c:majorTickMark val="none"/>
        <c:minorTickMark val="none"/>
        <c:tickLblPos val="nextTo"/>
        <c:crossAx val="85833600"/>
        <c:crosses val="autoZero"/>
        <c:auto val="1"/>
        <c:lblAlgn val="ctr"/>
        <c:lblOffset val="100"/>
        <c:noMultiLvlLbl val="0"/>
      </c:catAx>
      <c:valAx>
        <c:axId val="85833600"/>
        <c:scaling>
          <c:orientation val="minMax"/>
        </c:scaling>
        <c:delete val="0"/>
        <c:axPos val="l"/>
        <c:majorGridlines/>
        <c:title>
          <c:overlay val="0"/>
        </c:title>
        <c:numFmt formatCode="General" sourceLinked="1"/>
        <c:majorTickMark val="out"/>
        <c:minorTickMark val="none"/>
        <c:tickLblPos val="nextTo"/>
        <c:crossAx val="85831680"/>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ЛКЯ</c:v>
          </c:tx>
          <c:marker>
            <c:symbol val="none"/>
          </c:marker>
          <c:val>
            <c:numRef>
              <c:f>ЛКЯ!$A$1:$A$25</c:f>
              <c:numCache>
                <c:formatCode>General</c:formatCode>
                <c:ptCount val="25"/>
                <c:pt idx="0">
                  <c:v>35</c:v>
                </c:pt>
                <c:pt idx="1">
                  <c:v>25</c:v>
                </c:pt>
                <c:pt idx="2">
                  <c:v>42</c:v>
                </c:pt>
                <c:pt idx="3">
                  <c:v>35</c:v>
                </c:pt>
                <c:pt idx="4">
                  <c:v>30</c:v>
                </c:pt>
                <c:pt idx="5">
                  <c:v>33</c:v>
                </c:pt>
                <c:pt idx="6">
                  <c:v>34</c:v>
                </c:pt>
                <c:pt idx="7">
                  <c:v>25</c:v>
                </c:pt>
                <c:pt idx="8">
                  <c:v>37</c:v>
                </c:pt>
                <c:pt idx="9">
                  <c:v>38</c:v>
                </c:pt>
                <c:pt idx="10">
                  <c:v>34</c:v>
                </c:pt>
                <c:pt idx="11">
                  <c:v>40</c:v>
                </c:pt>
                <c:pt idx="12">
                  <c:v>23</c:v>
                </c:pt>
                <c:pt idx="13">
                  <c:v>27</c:v>
                </c:pt>
                <c:pt idx="14">
                  <c:v>40</c:v>
                </c:pt>
                <c:pt idx="15">
                  <c:v>17</c:v>
                </c:pt>
                <c:pt idx="16">
                  <c:v>38</c:v>
                </c:pt>
                <c:pt idx="17">
                  <c:v>26</c:v>
                </c:pt>
                <c:pt idx="18">
                  <c:v>28</c:v>
                </c:pt>
                <c:pt idx="19">
                  <c:v>33</c:v>
                </c:pt>
                <c:pt idx="20">
                  <c:v>30</c:v>
                </c:pt>
                <c:pt idx="21">
                  <c:v>41</c:v>
                </c:pt>
                <c:pt idx="22">
                  <c:v>40</c:v>
                </c:pt>
                <c:pt idx="23">
                  <c:v>28</c:v>
                </c:pt>
                <c:pt idx="24">
                  <c:v>31</c:v>
                </c:pt>
              </c:numCache>
            </c:numRef>
          </c:val>
          <c:smooth val="0"/>
        </c:ser>
        <c:ser>
          <c:idx val="1"/>
          <c:order val="1"/>
          <c:tx>
            <c:v>Успішність</c:v>
          </c:tx>
          <c:marker>
            <c:symbol val="none"/>
          </c:marker>
          <c:val>
            <c:numRef>
              <c:f>ЛКЯ!$B$1:$B$25</c:f>
              <c:numCache>
                <c:formatCode>General</c:formatCode>
                <c:ptCount val="25"/>
                <c:pt idx="0">
                  <c:v>90</c:v>
                </c:pt>
                <c:pt idx="1">
                  <c:v>75</c:v>
                </c:pt>
                <c:pt idx="2">
                  <c:v>90</c:v>
                </c:pt>
                <c:pt idx="3">
                  <c:v>78</c:v>
                </c:pt>
                <c:pt idx="4">
                  <c:v>105</c:v>
                </c:pt>
                <c:pt idx="5">
                  <c:v>95</c:v>
                </c:pt>
                <c:pt idx="6">
                  <c:v>106</c:v>
                </c:pt>
                <c:pt idx="7">
                  <c:v>94</c:v>
                </c:pt>
                <c:pt idx="8">
                  <c:v>101</c:v>
                </c:pt>
                <c:pt idx="9">
                  <c:v>105</c:v>
                </c:pt>
                <c:pt idx="10">
                  <c:v>107</c:v>
                </c:pt>
                <c:pt idx="11">
                  <c:v>106</c:v>
                </c:pt>
                <c:pt idx="12">
                  <c:v>74</c:v>
                </c:pt>
                <c:pt idx="13">
                  <c:v>96</c:v>
                </c:pt>
                <c:pt idx="14">
                  <c:v>81</c:v>
                </c:pt>
                <c:pt idx="15">
                  <c:v>86</c:v>
                </c:pt>
                <c:pt idx="16">
                  <c:v>104</c:v>
                </c:pt>
                <c:pt idx="17">
                  <c:v>102</c:v>
                </c:pt>
                <c:pt idx="18">
                  <c:v>101</c:v>
                </c:pt>
                <c:pt idx="19">
                  <c:v>81</c:v>
                </c:pt>
                <c:pt idx="20">
                  <c:v>70</c:v>
                </c:pt>
                <c:pt idx="21">
                  <c:v>96</c:v>
                </c:pt>
                <c:pt idx="22">
                  <c:v>74</c:v>
                </c:pt>
                <c:pt idx="23">
                  <c:v>88</c:v>
                </c:pt>
                <c:pt idx="24">
                  <c:v>86</c:v>
                </c:pt>
              </c:numCache>
            </c:numRef>
          </c:val>
          <c:smooth val="0"/>
        </c:ser>
        <c:dLbls>
          <c:showLegendKey val="0"/>
          <c:showVal val="0"/>
          <c:showCatName val="0"/>
          <c:showSerName val="0"/>
          <c:showPercent val="0"/>
          <c:showBubbleSize val="0"/>
        </c:dLbls>
        <c:dropLines/>
        <c:marker val="1"/>
        <c:smooth val="0"/>
        <c:axId val="85929984"/>
        <c:axId val="85931904"/>
      </c:lineChart>
      <c:catAx>
        <c:axId val="85929984"/>
        <c:scaling>
          <c:orientation val="minMax"/>
        </c:scaling>
        <c:delete val="0"/>
        <c:axPos val="b"/>
        <c:title>
          <c:tx>
            <c:rich>
              <a:bodyPr/>
              <a:lstStyle/>
              <a:p>
                <a:pPr>
                  <a:defRPr sz="1800" baseline="0">
                    <a:solidFill>
                      <a:srgbClr val="FFC000"/>
                    </a:solidFill>
                  </a:defRPr>
                </a:pPr>
                <a:r>
                  <a:rPr lang="uk-UA" sz="1800" baseline="0" smtClean="0">
                    <a:solidFill>
                      <a:srgbClr val="FFC000"/>
                    </a:solidFill>
                  </a:rPr>
                  <a:t>Залежновті не виявлено</a:t>
                </a:r>
                <a:endParaRPr lang="uk-UA" sz="1800" baseline="0">
                  <a:solidFill>
                    <a:srgbClr val="FFC000"/>
                  </a:solidFill>
                </a:endParaRPr>
              </a:p>
            </c:rich>
          </c:tx>
          <c:overlay val="0"/>
        </c:title>
        <c:majorTickMark val="none"/>
        <c:minorTickMark val="none"/>
        <c:tickLblPos val="nextTo"/>
        <c:crossAx val="85931904"/>
        <c:crosses val="autoZero"/>
        <c:auto val="1"/>
        <c:lblAlgn val="ctr"/>
        <c:lblOffset val="100"/>
        <c:noMultiLvlLbl val="0"/>
      </c:catAx>
      <c:valAx>
        <c:axId val="85931904"/>
        <c:scaling>
          <c:orientation val="minMax"/>
        </c:scaling>
        <c:delete val="0"/>
        <c:axPos val="l"/>
        <c:majorGridlines/>
        <c:title>
          <c:overlay val="0"/>
        </c:title>
        <c:numFmt formatCode="General" sourceLinked="1"/>
        <c:majorTickMark val="out"/>
        <c:minorTickMark val="none"/>
        <c:tickLblPos val="nextTo"/>
        <c:crossAx val="85929984"/>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ЛКЖ</c:v>
          </c:tx>
          <c:marker>
            <c:symbol val="none"/>
          </c:marker>
          <c:val>
            <c:numRef>
              <c:f>ЛКЖ!$A$1:$A$25</c:f>
              <c:numCache>
                <c:formatCode>General</c:formatCode>
                <c:ptCount val="25"/>
                <c:pt idx="0">
                  <c:v>24</c:v>
                </c:pt>
                <c:pt idx="1">
                  <c:v>34</c:v>
                </c:pt>
                <c:pt idx="2">
                  <c:v>42</c:v>
                </c:pt>
                <c:pt idx="3">
                  <c:v>36</c:v>
                </c:pt>
                <c:pt idx="4">
                  <c:v>35</c:v>
                </c:pt>
                <c:pt idx="5">
                  <c:v>35</c:v>
                </c:pt>
                <c:pt idx="6">
                  <c:v>24</c:v>
                </c:pt>
                <c:pt idx="7">
                  <c:v>36</c:v>
                </c:pt>
                <c:pt idx="8">
                  <c:v>40</c:v>
                </c:pt>
                <c:pt idx="9">
                  <c:v>39</c:v>
                </c:pt>
                <c:pt idx="10">
                  <c:v>36</c:v>
                </c:pt>
                <c:pt idx="11">
                  <c:v>39</c:v>
                </c:pt>
                <c:pt idx="12">
                  <c:v>35</c:v>
                </c:pt>
                <c:pt idx="13">
                  <c:v>37</c:v>
                </c:pt>
                <c:pt idx="14">
                  <c:v>31</c:v>
                </c:pt>
                <c:pt idx="15">
                  <c:v>32</c:v>
                </c:pt>
                <c:pt idx="16">
                  <c:v>33</c:v>
                </c:pt>
                <c:pt idx="17">
                  <c:v>33</c:v>
                </c:pt>
                <c:pt idx="18">
                  <c:v>33</c:v>
                </c:pt>
                <c:pt idx="19">
                  <c:v>42</c:v>
                </c:pt>
                <c:pt idx="20">
                  <c:v>26</c:v>
                </c:pt>
                <c:pt idx="21">
                  <c:v>41</c:v>
                </c:pt>
                <c:pt idx="22">
                  <c:v>41</c:v>
                </c:pt>
                <c:pt idx="23">
                  <c:v>33</c:v>
                </c:pt>
                <c:pt idx="24">
                  <c:v>32</c:v>
                </c:pt>
              </c:numCache>
            </c:numRef>
          </c:val>
          <c:smooth val="0"/>
        </c:ser>
        <c:ser>
          <c:idx val="1"/>
          <c:order val="1"/>
          <c:tx>
            <c:v>Успішність</c:v>
          </c:tx>
          <c:marker>
            <c:symbol val="none"/>
          </c:marker>
          <c:val>
            <c:numRef>
              <c:f>ЛКЖ!$B$1:$B$25</c:f>
              <c:numCache>
                <c:formatCode>General</c:formatCode>
                <c:ptCount val="25"/>
                <c:pt idx="0">
                  <c:v>90</c:v>
                </c:pt>
                <c:pt idx="1">
                  <c:v>75</c:v>
                </c:pt>
                <c:pt idx="2">
                  <c:v>90</c:v>
                </c:pt>
                <c:pt idx="3">
                  <c:v>78</c:v>
                </c:pt>
                <c:pt idx="4">
                  <c:v>105</c:v>
                </c:pt>
                <c:pt idx="5">
                  <c:v>95</c:v>
                </c:pt>
                <c:pt idx="6">
                  <c:v>106</c:v>
                </c:pt>
                <c:pt idx="7">
                  <c:v>94</c:v>
                </c:pt>
                <c:pt idx="8">
                  <c:v>101</c:v>
                </c:pt>
                <c:pt idx="9">
                  <c:v>105</c:v>
                </c:pt>
                <c:pt idx="10">
                  <c:v>107</c:v>
                </c:pt>
                <c:pt idx="11">
                  <c:v>106</c:v>
                </c:pt>
                <c:pt idx="12">
                  <c:v>74</c:v>
                </c:pt>
                <c:pt idx="13">
                  <c:v>96</c:v>
                </c:pt>
                <c:pt idx="14">
                  <c:v>81</c:v>
                </c:pt>
                <c:pt idx="15">
                  <c:v>86</c:v>
                </c:pt>
                <c:pt idx="16">
                  <c:v>104</c:v>
                </c:pt>
                <c:pt idx="17">
                  <c:v>102</c:v>
                </c:pt>
                <c:pt idx="18">
                  <c:v>101</c:v>
                </c:pt>
                <c:pt idx="19">
                  <c:v>81</c:v>
                </c:pt>
                <c:pt idx="20">
                  <c:v>70</c:v>
                </c:pt>
                <c:pt idx="21">
                  <c:v>96</c:v>
                </c:pt>
                <c:pt idx="22">
                  <c:v>74</c:v>
                </c:pt>
                <c:pt idx="23">
                  <c:v>88</c:v>
                </c:pt>
                <c:pt idx="24">
                  <c:v>86</c:v>
                </c:pt>
              </c:numCache>
            </c:numRef>
          </c:val>
          <c:smooth val="0"/>
        </c:ser>
        <c:dLbls>
          <c:showLegendKey val="0"/>
          <c:showVal val="0"/>
          <c:showCatName val="0"/>
          <c:showSerName val="0"/>
          <c:showPercent val="0"/>
          <c:showBubbleSize val="0"/>
        </c:dLbls>
        <c:dropLines/>
        <c:marker val="1"/>
        <c:smooth val="0"/>
        <c:axId val="86011904"/>
        <c:axId val="86013824"/>
      </c:lineChart>
      <c:catAx>
        <c:axId val="86011904"/>
        <c:scaling>
          <c:orientation val="minMax"/>
        </c:scaling>
        <c:delete val="0"/>
        <c:axPos val="b"/>
        <c:title>
          <c:tx>
            <c:rich>
              <a:bodyPr/>
              <a:lstStyle/>
              <a:p>
                <a:pPr>
                  <a:defRPr sz="1800" baseline="0">
                    <a:solidFill>
                      <a:srgbClr val="FFC000"/>
                    </a:solidFill>
                  </a:defRPr>
                </a:pPr>
                <a:r>
                  <a:rPr lang="uk-UA" sz="1800" baseline="0" smtClean="0">
                    <a:solidFill>
                      <a:srgbClr val="FFC000"/>
                    </a:solidFill>
                  </a:rPr>
                  <a:t>Залежності не виявлено</a:t>
                </a:r>
                <a:endParaRPr lang="uk-UA" sz="1800" baseline="0">
                  <a:solidFill>
                    <a:srgbClr val="FFC000"/>
                  </a:solidFill>
                </a:endParaRPr>
              </a:p>
            </c:rich>
          </c:tx>
          <c:overlay val="0"/>
        </c:title>
        <c:majorTickMark val="none"/>
        <c:minorTickMark val="none"/>
        <c:tickLblPos val="nextTo"/>
        <c:crossAx val="86013824"/>
        <c:crosses val="autoZero"/>
        <c:auto val="1"/>
        <c:lblAlgn val="ctr"/>
        <c:lblOffset val="100"/>
        <c:noMultiLvlLbl val="0"/>
      </c:catAx>
      <c:valAx>
        <c:axId val="86013824"/>
        <c:scaling>
          <c:orientation val="minMax"/>
        </c:scaling>
        <c:delete val="0"/>
        <c:axPos val="l"/>
        <c:majorGridlines/>
        <c:title>
          <c:overlay val="0"/>
        </c:title>
        <c:numFmt formatCode="General" sourceLinked="1"/>
        <c:majorTickMark val="out"/>
        <c:minorTickMark val="none"/>
        <c:tickLblPos val="nextTo"/>
        <c:crossAx val="86011904"/>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'Загальна №'!$B$1</c:f>
              <c:strCache>
                <c:ptCount val="1"/>
                <c:pt idx="0">
                  <c:v>Цілі</c:v>
                </c:pt>
              </c:strCache>
            </c:strRef>
          </c:tx>
          <c:marker>
            <c:symbol val="none"/>
          </c:marker>
          <c:val>
            <c:numRef>
              <c:f>'Загальна №'!$B$2:$B$26</c:f>
              <c:numCache>
                <c:formatCode>General</c:formatCode>
                <c:ptCount val="25"/>
                <c:pt idx="0">
                  <c:v>35</c:v>
                </c:pt>
                <c:pt idx="1">
                  <c:v>25</c:v>
                </c:pt>
                <c:pt idx="2">
                  <c:v>42</c:v>
                </c:pt>
                <c:pt idx="3">
                  <c:v>35</c:v>
                </c:pt>
                <c:pt idx="4">
                  <c:v>30</c:v>
                </c:pt>
                <c:pt idx="5">
                  <c:v>33</c:v>
                </c:pt>
                <c:pt idx="6">
                  <c:v>34</c:v>
                </c:pt>
                <c:pt idx="7">
                  <c:v>25</c:v>
                </c:pt>
                <c:pt idx="8">
                  <c:v>37</c:v>
                </c:pt>
                <c:pt idx="9">
                  <c:v>38</c:v>
                </c:pt>
                <c:pt idx="10">
                  <c:v>34</c:v>
                </c:pt>
                <c:pt idx="11">
                  <c:v>40</c:v>
                </c:pt>
                <c:pt idx="12">
                  <c:v>23</c:v>
                </c:pt>
                <c:pt idx="13">
                  <c:v>27</c:v>
                </c:pt>
                <c:pt idx="14">
                  <c:v>40</c:v>
                </c:pt>
                <c:pt idx="15">
                  <c:v>17</c:v>
                </c:pt>
                <c:pt idx="16">
                  <c:v>38</c:v>
                </c:pt>
                <c:pt idx="17">
                  <c:v>26</c:v>
                </c:pt>
                <c:pt idx="18">
                  <c:v>28</c:v>
                </c:pt>
                <c:pt idx="19">
                  <c:v>33</c:v>
                </c:pt>
                <c:pt idx="20">
                  <c:v>30</c:v>
                </c:pt>
                <c:pt idx="21">
                  <c:v>41</c:v>
                </c:pt>
                <c:pt idx="22">
                  <c:v>40</c:v>
                </c:pt>
                <c:pt idx="23">
                  <c:v>28</c:v>
                </c:pt>
                <c:pt idx="24">
                  <c:v>31</c:v>
                </c:pt>
              </c:numCache>
            </c:numRef>
          </c:val>
          <c:smooth val="0"/>
        </c:ser>
        <c:ser>
          <c:idx val="1"/>
          <c:order val="1"/>
          <c:tx>
            <c:strRef>
              <c:f>'Загальна №'!$C$1</c:f>
              <c:strCache>
                <c:ptCount val="1"/>
                <c:pt idx="0">
                  <c:v>Процес</c:v>
                </c:pt>
              </c:strCache>
            </c:strRef>
          </c:tx>
          <c:marker>
            <c:symbol val="none"/>
          </c:marker>
          <c:val>
            <c:numRef>
              <c:f>'Загальна №'!$C$2:$C$26</c:f>
              <c:numCache>
                <c:formatCode>General</c:formatCode>
                <c:ptCount val="25"/>
                <c:pt idx="0">
                  <c:v>22</c:v>
                </c:pt>
                <c:pt idx="1">
                  <c:v>31</c:v>
                </c:pt>
                <c:pt idx="2">
                  <c:v>42</c:v>
                </c:pt>
                <c:pt idx="3">
                  <c:v>29</c:v>
                </c:pt>
                <c:pt idx="4">
                  <c:v>28</c:v>
                </c:pt>
                <c:pt idx="5">
                  <c:v>29</c:v>
                </c:pt>
                <c:pt idx="6">
                  <c:v>32</c:v>
                </c:pt>
                <c:pt idx="7">
                  <c:v>39</c:v>
                </c:pt>
                <c:pt idx="8">
                  <c:v>40</c:v>
                </c:pt>
                <c:pt idx="9">
                  <c:v>37</c:v>
                </c:pt>
                <c:pt idx="10">
                  <c:v>36</c:v>
                </c:pt>
                <c:pt idx="11">
                  <c:v>33</c:v>
                </c:pt>
                <c:pt idx="12">
                  <c:v>26</c:v>
                </c:pt>
                <c:pt idx="13">
                  <c:v>29</c:v>
                </c:pt>
                <c:pt idx="14">
                  <c:v>36</c:v>
                </c:pt>
                <c:pt idx="15">
                  <c:v>25</c:v>
                </c:pt>
                <c:pt idx="16">
                  <c:v>35</c:v>
                </c:pt>
                <c:pt idx="17">
                  <c:v>36</c:v>
                </c:pt>
                <c:pt idx="18">
                  <c:v>36</c:v>
                </c:pt>
                <c:pt idx="19">
                  <c:v>21</c:v>
                </c:pt>
                <c:pt idx="20">
                  <c:v>25</c:v>
                </c:pt>
                <c:pt idx="21">
                  <c:v>37</c:v>
                </c:pt>
                <c:pt idx="22">
                  <c:v>39</c:v>
                </c:pt>
                <c:pt idx="23">
                  <c:v>37</c:v>
                </c:pt>
                <c:pt idx="24">
                  <c:v>32</c:v>
                </c:pt>
              </c:numCache>
            </c:numRef>
          </c:val>
          <c:smooth val="0"/>
        </c:ser>
        <c:ser>
          <c:idx val="2"/>
          <c:order val="2"/>
          <c:tx>
            <c:strRef>
              <c:f>'Загальна №'!$D$1</c:f>
              <c:strCache>
                <c:ptCount val="1"/>
                <c:pt idx="0">
                  <c:v>Результат</c:v>
                </c:pt>
              </c:strCache>
            </c:strRef>
          </c:tx>
          <c:marker>
            <c:symbol val="none"/>
          </c:marker>
          <c:val>
            <c:numRef>
              <c:f>'Загальна №'!$D$2:$D$26</c:f>
              <c:numCache>
                <c:formatCode>General</c:formatCode>
                <c:ptCount val="25"/>
                <c:pt idx="0">
                  <c:v>25</c:v>
                </c:pt>
                <c:pt idx="1">
                  <c:v>24</c:v>
                </c:pt>
                <c:pt idx="2">
                  <c:v>35</c:v>
                </c:pt>
                <c:pt idx="3">
                  <c:v>30</c:v>
                </c:pt>
                <c:pt idx="4">
                  <c:v>28</c:v>
                </c:pt>
                <c:pt idx="5">
                  <c:v>22</c:v>
                </c:pt>
                <c:pt idx="6">
                  <c:v>26</c:v>
                </c:pt>
                <c:pt idx="7">
                  <c:v>21</c:v>
                </c:pt>
                <c:pt idx="8">
                  <c:v>33</c:v>
                </c:pt>
                <c:pt idx="9">
                  <c:v>32</c:v>
                </c:pt>
                <c:pt idx="10">
                  <c:v>30</c:v>
                </c:pt>
                <c:pt idx="11">
                  <c:v>30</c:v>
                </c:pt>
                <c:pt idx="12">
                  <c:v>21</c:v>
                </c:pt>
                <c:pt idx="13">
                  <c:v>28</c:v>
                </c:pt>
                <c:pt idx="14">
                  <c:v>32</c:v>
                </c:pt>
                <c:pt idx="15">
                  <c:v>20</c:v>
                </c:pt>
                <c:pt idx="16">
                  <c:v>29</c:v>
                </c:pt>
                <c:pt idx="17">
                  <c:v>24</c:v>
                </c:pt>
                <c:pt idx="18">
                  <c:v>31</c:v>
                </c:pt>
                <c:pt idx="19">
                  <c:v>35</c:v>
                </c:pt>
                <c:pt idx="20">
                  <c:v>30</c:v>
                </c:pt>
                <c:pt idx="21">
                  <c:v>32</c:v>
                </c:pt>
                <c:pt idx="22">
                  <c:v>34</c:v>
                </c:pt>
                <c:pt idx="23">
                  <c:v>30</c:v>
                </c:pt>
                <c:pt idx="24">
                  <c:v>27</c:v>
                </c:pt>
              </c:numCache>
            </c:numRef>
          </c:val>
          <c:smooth val="0"/>
        </c:ser>
        <c:ser>
          <c:idx val="3"/>
          <c:order val="3"/>
          <c:tx>
            <c:strRef>
              <c:f>'Загальна №'!$E$1</c:f>
              <c:strCache>
                <c:ptCount val="1"/>
                <c:pt idx="0">
                  <c:v>ЛКЯ</c:v>
                </c:pt>
              </c:strCache>
            </c:strRef>
          </c:tx>
          <c:marker>
            <c:symbol val="none"/>
          </c:marker>
          <c:val>
            <c:numRef>
              <c:f>'Загальна №'!$E$2:$E$26</c:f>
              <c:numCache>
                <c:formatCode>General</c:formatCode>
                <c:ptCount val="25"/>
                <c:pt idx="0">
                  <c:v>22</c:v>
                </c:pt>
                <c:pt idx="1">
                  <c:v>23</c:v>
                </c:pt>
                <c:pt idx="2">
                  <c:v>28</c:v>
                </c:pt>
                <c:pt idx="3">
                  <c:v>24</c:v>
                </c:pt>
                <c:pt idx="4">
                  <c:v>23</c:v>
                </c:pt>
                <c:pt idx="5">
                  <c:v>21</c:v>
                </c:pt>
                <c:pt idx="6">
                  <c:v>24</c:v>
                </c:pt>
                <c:pt idx="7">
                  <c:v>25</c:v>
                </c:pt>
                <c:pt idx="8">
                  <c:v>27</c:v>
                </c:pt>
                <c:pt idx="9">
                  <c:v>25</c:v>
                </c:pt>
                <c:pt idx="10">
                  <c:v>21</c:v>
                </c:pt>
                <c:pt idx="11">
                  <c:v>27</c:v>
                </c:pt>
                <c:pt idx="12">
                  <c:v>19</c:v>
                </c:pt>
                <c:pt idx="13">
                  <c:v>17</c:v>
                </c:pt>
                <c:pt idx="14">
                  <c:v>21</c:v>
                </c:pt>
                <c:pt idx="15">
                  <c:v>21</c:v>
                </c:pt>
                <c:pt idx="16">
                  <c:v>22</c:v>
                </c:pt>
                <c:pt idx="17">
                  <c:v>19</c:v>
                </c:pt>
                <c:pt idx="18">
                  <c:v>21</c:v>
                </c:pt>
                <c:pt idx="19">
                  <c:v>17</c:v>
                </c:pt>
                <c:pt idx="20">
                  <c:v>23</c:v>
                </c:pt>
                <c:pt idx="21">
                  <c:v>27</c:v>
                </c:pt>
                <c:pt idx="22">
                  <c:v>27</c:v>
                </c:pt>
                <c:pt idx="23">
                  <c:v>22</c:v>
                </c:pt>
                <c:pt idx="24">
                  <c:v>21</c:v>
                </c:pt>
              </c:numCache>
            </c:numRef>
          </c:val>
          <c:smooth val="0"/>
        </c:ser>
        <c:ser>
          <c:idx val="4"/>
          <c:order val="4"/>
          <c:tx>
            <c:strRef>
              <c:f>'Загальна №'!$F$1</c:f>
              <c:strCache>
                <c:ptCount val="1"/>
                <c:pt idx="0">
                  <c:v>ЛКЖ</c:v>
                </c:pt>
              </c:strCache>
            </c:strRef>
          </c:tx>
          <c:marker>
            <c:symbol val="none"/>
          </c:marker>
          <c:val>
            <c:numRef>
              <c:f>'Загальна №'!$F$2:$F$26</c:f>
              <c:numCache>
                <c:formatCode>General</c:formatCode>
                <c:ptCount val="25"/>
                <c:pt idx="0">
                  <c:v>24</c:v>
                </c:pt>
                <c:pt idx="1">
                  <c:v>34</c:v>
                </c:pt>
                <c:pt idx="2">
                  <c:v>42</c:v>
                </c:pt>
                <c:pt idx="3">
                  <c:v>36</c:v>
                </c:pt>
                <c:pt idx="4">
                  <c:v>35</c:v>
                </c:pt>
                <c:pt idx="5">
                  <c:v>35</c:v>
                </c:pt>
                <c:pt idx="6">
                  <c:v>24</c:v>
                </c:pt>
                <c:pt idx="7">
                  <c:v>36</c:v>
                </c:pt>
                <c:pt idx="8">
                  <c:v>40</c:v>
                </c:pt>
                <c:pt idx="9">
                  <c:v>39</c:v>
                </c:pt>
                <c:pt idx="10">
                  <c:v>36</c:v>
                </c:pt>
                <c:pt idx="11">
                  <c:v>39</c:v>
                </c:pt>
                <c:pt idx="12">
                  <c:v>35</c:v>
                </c:pt>
                <c:pt idx="13">
                  <c:v>37</c:v>
                </c:pt>
                <c:pt idx="14">
                  <c:v>31</c:v>
                </c:pt>
                <c:pt idx="15">
                  <c:v>32</c:v>
                </c:pt>
                <c:pt idx="16">
                  <c:v>33</c:v>
                </c:pt>
                <c:pt idx="17">
                  <c:v>33</c:v>
                </c:pt>
                <c:pt idx="18">
                  <c:v>33</c:v>
                </c:pt>
                <c:pt idx="19">
                  <c:v>42</c:v>
                </c:pt>
                <c:pt idx="20">
                  <c:v>26</c:v>
                </c:pt>
                <c:pt idx="21">
                  <c:v>41</c:v>
                </c:pt>
                <c:pt idx="22">
                  <c:v>41</c:v>
                </c:pt>
                <c:pt idx="23">
                  <c:v>33</c:v>
                </c:pt>
                <c:pt idx="24">
                  <c:v>32</c:v>
                </c:pt>
              </c:numCache>
            </c:numRef>
          </c:val>
          <c:smooth val="0"/>
        </c:ser>
        <c:ser>
          <c:idx val="5"/>
          <c:order val="5"/>
          <c:tx>
            <c:strRef>
              <c:f>'Загальна №'!$G$1</c:f>
              <c:strCache>
                <c:ptCount val="1"/>
                <c:pt idx="0">
                  <c:v>ОЖ</c:v>
                </c:pt>
              </c:strCache>
            </c:strRef>
          </c:tx>
          <c:marker>
            <c:symbol val="none"/>
          </c:marker>
          <c:val>
            <c:numRef>
              <c:f>'Загальна №'!$G$2:$G$26</c:f>
              <c:numCache>
                <c:formatCode>General</c:formatCode>
                <c:ptCount val="25"/>
                <c:pt idx="0">
                  <c:v>128</c:v>
                </c:pt>
                <c:pt idx="1">
                  <c:v>137</c:v>
                </c:pt>
                <c:pt idx="2">
                  <c:v>189</c:v>
                </c:pt>
                <c:pt idx="3">
                  <c:v>154</c:v>
                </c:pt>
                <c:pt idx="4">
                  <c:v>144</c:v>
                </c:pt>
                <c:pt idx="5">
                  <c:v>140</c:v>
                </c:pt>
                <c:pt idx="6">
                  <c:v>140</c:v>
                </c:pt>
                <c:pt idx="7">
                  <c:v>146</c:v>
                </c:pt>
                <c:pt idx="8">
                  <c:v>177</c:v>
                </c:pt>
                <c:pt idx="9">
                  <c:v>171</c:v>
                </c:pt>
                <c:pt idx="10">
                  <c:v>157</c:v>
                </c:pt>
                <c:pt idx="11">
                  <c:v>169</c:v>
                </c:pt>
                <c:pt idx="12">
                  <c:v>124</c:v>
                </c:pt>
                <c:pt idx="13">
                  <c:v>138</c:v>
                </c:pt>
                <c:pt idx="14">
                  <c:v>160</c:v>
                </c:pt>
                <c:pt idx="15">
                  <c:v>115</c:v>
                </c:pt>
                <c:pt idx="16">
                  <c:v>157</c:v>
                </c:pt>
                <c:pt idx="17">
                  <c:v>138</c:v>
                </c:pt>
                <c:pt idx="18">
                  <c:v>149</c:v>
                </c:pt>
                <c:pt idx="19">
                  <c:v>148</c:v>
                </c:pt>
                <c:pt idx="20">
                  <c:v>134</c:v>
                </c:pt>
                <c:pt idx="21">
                  <c:v>178</c:v>
                </c:pt>
                <c:pt idx="22">
                  <c:v>181</c:v>
                </c:pt>
                <c:pt idx="23">
                  <c:v>150</c:v>
                </c:pt>
                <c:pt idx="24">
                  <c:v>143</c:v>
                </c:pt>
              </c:numCache>
            </c:numRef>
          </c:val>
          <c:smooth val="0"/>
        </c:ser>
        <c:ser>
          <c:idx val="6"/>
          <c:order val="6"/>
          <c:tx>
            <c:strRef>
              <c:f>'Загальна №'!$H$1</c:f>
              <c:strCache>
                <c:ptCount val="1"/>
                <c:pt idx="0">
                  <c:v>Навчання</c:v>
                </c:pt>
              </c:strCache>
            </c:strRef>
          </c:tx>
          <c:marker>
            <c:symbol val="none"/>
          </c:marker>
          <c:val>
            <c:numRef>
              <c:f>'Загальна №'!$H$2:$H$26</c:f>
              <c:numCache>
                <c:formatCode>General</c:formatCode>
                <c:ptCount val="25"/>
                <c:pt idx="0">
                  <c:v>90</c:v>
                </c:pt>
                <c:pt idx="1">
                  <c:v>75</c:v>
                </c:pt>
                <c:pt idx="2">
                  <c:v>90</c:v>
                </c:pt>
                <c:pt idx="3">
                  <c:v>78</c:v>
                </c:pt>
                <c:pt idx="4">
                  <c:v>105</c:v>
                </c:pt>
                <c:pt idx="5">
                  <c:v>95</c:v>
                </c:pt>
                <c:pt idx="6">
                  <c:v>106</c:v>
                </c:pt>
                <c:pt idx="7">
                  <c:v>94</c:v>
                </c:pt>
                <c:pt idx="8">
                  <c:v>101</c:v>
                </c:pt>
                <c:pt idx="9">
                  <c:v>105</c:v>
                </c:pt>
                <c:pt idx="10">
                  <c:v>107</c:v>
                </c:pt>
                <c:pt idx="11">
                  <c:v>106</c:v>
                </c:pt>
                <c:pt idx="12">
                  <c:v>74</c:v>
                </c:pt>
                <c:pt idx="13">
                  <c:v>96</c:v>
                </c:pt>
                <c:pt idx="14">
                  <c:v>81</c:v>
                </c:pt>
                <c:pt idx="15">
                  <c:v>86</c:v>
                </c:pt>
                <c:pt idx="16">
                  <c:v>104</c:v>
                </c:pt>
                <c:pt idx="17">
                  <c:v>102</c:v>
                </c:pt>
                <c:pt idx="18">
                  <c:v>101</c:v>
                </c:pt>
                <c:pt idx="19">
                  <c:v>81</c:v>
                </c:pt>
                <c:pt idx="20">
                  <c:v>70</c:v>
                </c:pt>
                <c:pt idx="21">
                  <c:v>96</c:v>
                </c:pt>
                <c:pt idx="22">
                  <c:v>74</c:v>
                </c:pt>
                <c:pt idx="23">
                  <c:v>88</c:v>
                </c:pt>
                <c:pt idx="24">
                  <c:v>86</c:v>
                </c:pt>
              </c:numCache>
            </c:numRef>
          </c:val>
          <c:smooth val="0"/>
        </c:ser>
        <c:dLbls>
          <c:showLegendKey val="0"/>
          <c:showVal val="0"/>
          <c:showCatName val="0"/>
          <c:showSerName val="0"/>
          <c:showPercent val="0"/>
          <c:showBubbleSize val="0"/>
        </c:dLbls>
        <c:dropLines/>
        <c:marker val="1"/>
        <c:smooth val="0"/>
        <c:axId val="86519808"/>
        <c:axId val="86521728"/>
      </c:lineChart>
      <c:catAx>
        <c:axId val="86519808"/>
        <c:scaling>
          <c:orientation val="minMax"/>
        </c:scaling>
        <c:delete val="0"/>
        <c:axPos val="b"/>
        <c:title>
          <c:tx>
            <c:rich>
              <a:bodyPr/>
              <a:lstStyle/>
              <a:p>
                <a:pPr>
                  <a:defRPr sz="1800" baseline="0">
                    <a:solidFill>
                      <a:srgbClr val="FFC000"/>
                    </a:solidFill>
                  </a:defRPr>
                </a:pPr>
                <a:r>
                  <a:rPr lang="uk-UA" sz="1800" baseline="0" smtClean="0">
                    <a:solidFill>
                      <a:srgbClr val="FFC000"/>
                    </a:solidFill>
                  </a:rPr>
                  <a:t>Залежностей не виявлено</a:t>
                </a:r>
                <a:endParaRPr lang="uk-UA" sz="1800" baseline="0">
                  <a:solidFill>
                    <a:srgbClr val="FFC000"/>
                  </a:solidFill>
                </a:endParaRPr>
              </a:p>
            </c:rich>
          </c:tx>
          <c:overlay val="0"/>
        </c:title>
        <c:majorTickMark val="none"/>
        <c:minorTickMark val="none"/>
        <c:tickLblPos val="nextTo"/>
        <c:crossAx val="86521728"/>
        <c:crosses val="autoZero"/>
        <c:auto val="1"/>
        <c:lblAlgn val="ctr"/>
        <c:lblOffset val="100"/>
        <c:noMultiLvlLbl val="0"/>
      </c:catAx>
      <c:valAx>
        <c:axId val="86521728"/>
        <c:scaling>
          <c:orientation val="minMax"/>
        </c:scaling>
        <c:delete val="0"/>
        <c:axPos val="l"/>
        <c:majorGridlines/>
        <c:title>
          <c:overlay val="0"/>
        </c:title>
        <c:numFmt formatCode="General" sourceLinked="1"/>
        <c:majorTickMark val="out"/>
        <c:minorTickMark val="none"/>
        <c:tickLblPos val="nextTo"/>
        <c:crossAx val="86519808"/>
        <c:crosses val="autoZero"/>
        <c:crossBetween val="between"/>
      </c:valAx>
    </c:plotArea>
    <c:legend>
      <c:legendPos val="r"/>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23.11.2017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23.11.2017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23.11.2017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23.11.2017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23.11.2017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23.11.2017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23.11.2017</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92696"/>
            <a:ext cx="7772400" cy="2376264"/>
          </a:xfrm>
        </p:spPr>
        <p:txBody>
          <a:bodyPr/>
          <a:lstStyle/>
          <a:p>
            <a:r>
              <a:rPr lang="ru-RU" smtClean="0">
                <a:solidFill>
                  <a:srgbClr val="FFC000"/>
                </a:solidFill>
              </a:rPr>
              <a:t>«Сенсожиттєві </a:t>
            </a:r>
            <a:r>
              <a:rPr lang="ru-RU" smtClean="0">
                <a:solidFill>
                  <a:srgbClr val="FFC000"/>
                </a:solidFill>
              </a:rPr>
              <a:t>орієнтації та успішність </a:t>
            </a:r>
            <a:r>
              <a:rPr lang="ru-RU" smtClean="0">
                <a:solidFill>
                  <a:srgbClr val="FFC000"/>
                </a:solidFill>
              </a:rPr>
              <a:t>навчання»</a:t>
            </a:r>
            <a:br>
              <a:rPr lang="ru-RU" smtClean="0">
                <a:solidFill>
                  <a:srgbClr val="FFC000"/>
                </a:solidFill>
              </a:rPr>
            </a:br>
            <a:r>
              <a:rPr lang="ru-RU" smtClean="0">
                <a:solidFill>
                  <a:srgbClr val="FFC000"/>
                </a:solidFill>
              </a:rPr>
              <a:t/>
            </a:r>
            <a:br>
              <a:rPr lang="ru-RU" smtClean="0">
                <a:solidFill>
                  <a:srgbClr val="FFC000"/>
                </a:solidFill>
              </a:rPr>
            </a:br>
            <a:r>
              <a:rPr lang="ru-RU" sz="1800" smtClean="0">
                <a:solidFill>
                  <a:srgbClr val="FFC000"/>
                </a:solidFill>
              </a:rPr>
              <a:t>Учень 10А класу Ізюмської гімназії №3 – Чумак Богдан</a:t>
            </a:r>
            <a:endParaRPr lang="ru-RU" sz="1800">
              <a:solidFill>
                <a:srgbClr val="FFC000"/>
              </a:solidFill>
            </a:endParaRPr>
          </a:p>
        </p:txBody>
      </p:sp>
      <p:pic>
        <p:nvPicPr>
          <p:cNvPr id="2050" name="Picture 2" descr="D:\ЗАГРУЗКИ\2deba566-be82-3011-805d-4e635869c6b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861048"/>
            <a:ext cx="4032448" cy="258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605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7922840" cy="562074"/>
          </a:xfrm>
        </p:spPr>
        <p:txBody>
          <a:bodyPr/>
          <a:lstStyle/>
          <a:p>
            <a:r>
              <a:rPr lang="ru-RU" smtClean="0">
                <a:solidFill>
                  <a:srgbClr val="FFC000"/>
                </a:solidFill>
              </a:rPr>
              <a:t>процес</a:t>
            </a:r>
            <a:endParaRPr lang="ru-RU">
              <a:solidFill>
                <a:srgbClr val="FFC000"/>
              </a:solidFill>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1939991653"/>
              </p:ext>
            </p:extLst>
          </p:nvPr>
        </p:nvGraphicFramePr>
        <p:xfrm>
          <a:off x="609600" y="908720"/>
          <a:ext cx="7924800" cy="4806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5677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7922840" cy="634082"/>
          </a:xfrm>
        </p:spPr>
        <p:txBody>
          <a:bodyPr/>
          <a:lstStyle/>
          <a:p>
            <a:r>
              <a:rPr lang="ru-RU" smtClean="0">
                <a:solidFill>
                  <a:srgbClr val="FFC000"/>
                </a:solidFill>
              </a:rPr>
              <a:t>результат</a:t>
            </a:r>
            <a:endParaRPr lang="ru-RU">
              <a:solidFill>
                <a:srgbClr val="FFC000"/>
              </a:solidFill>
            </a:endParaRPr>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198019142"/>
              </p:ext>
            </p:extLst>
          </p:nvPr>
        </p:nvGraphicFramePr>
        <p:xfrm>
          <a:off x="609600" y="1600200"/>
          <a:ext cx="7924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3147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7922840" cy="634082"/>
          </a:xfrm>
        </p:spPr>
        <p:txBody>
          <a:bodyPr/>
          <a:lstStyle/>
          <a:p>
            <a:r>
              <a:rPr lang="ru-RU" smtClean="0">
                <a:solidFill>
                  <a:srgbClr val="FFC000"/>
                </a:solidFill>
              </a:rPr>
              <a:t>Локус контроль «я»</a:t>
            </a:r>
            <a:endParaRPr lang="ru-RU">
              <a:solidFill>
                <a:srgbClr val="FFC000"/>
              </a:solidFill>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3702359399"/>
              </p:ext>
            </p:extLst>
          </p:nvPr>
        </p:nvGraphicFramePr>
        <p:xfrm>
          <a:off x="609600" y="980728"/>
          <a:ext cx="7924800" cy="4734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4442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7922840" cy="634082"/>
          </a:xfrm>
        </p:spPr>
        <p:txBody>
          <a:bodyPr/>
          <a:lstStyle/>
          <a:p>
            <a:r>
              <a:rPr lang="ru-RU" smtClean="0">
                <a:solidFill>
                  <a:srgbClr val="FFC000"/>
                </a:solidFill>
              </a:rPr>
              <a:t>Локус контроль життя</a:t>
            </a:r>
            <a:endParaRPr lang="ru-RU">
              <a:solidFill>
                <a:srgbClr val="FFC000"/>
              </a:solidFill>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259572682"/>
              </p:ext>
            </p:extLst>
          </p:nvPr>
        </p:nvGraphicFramePr>
        <p:xfrm>
          <a:off x="609600" y="908720"/>
          <a:ext cx="7924800" cy="4806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3897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7922840" cy="562074"/>
          </a:xfrm>
        </p:spPr>
        <p:txBody>
          <a:bodyPr/>
          <a:lstStyle/>
          <a:p>
            <a:r>
              <a:rPr lang="ru-RU" smtClean="0">
                <a:solidFill>
                  <a:srgbClr val="FFC000"/>
                </a:solidFill>
              </a:rPr>
              <a:t>Загальна таблиця</a:t>
            </a:r>
            <a:endParaRPr lang="ru-RU">
              <a:solidFill>
                <a:srgbClr val="FFC000"/>
              </a:solidFill>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3455645048"/>
              </p:ext>
            </p:extLst>
          </p:nvPr>
        </p:nvGraphicFramePr>
        <p:xfrm>
          <a:off x="609600" y="908720"/>
          <a:ext cx="7924800" cy="4806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5786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7922840" cy="922114"/>
          </a:xfrm>
        </p:spPr>
        <p:txBody>
          <a:bodyPr/>
          <a:lstStyle/>
          <a:p>
            <a:r>
              <a:rPr lang="ru-RU" smtClean="0">
                <a:solidFill>
                  <a:srgbClr val="FFC000"/>
                </a:solidFill>
              </a:rPr>
              <a:t>висновки та їх значення</a:t>
            </a:r>
            <a:endParaRPr lang="ru-RU">
              <a:solidFill>
                <a:srgbClr val="FFC000"/>
              </a:solidFill>
            </a:endParaRPr>
          </a:p>
        </p:txBody>
      </p:sp>
      <p:sp>
        <p:nvSpPr>
          <p:cNvPr id="3" name="Объект 2"/>
          <p:cNvSpPr>
            <a:spLocks noGrp="1"/>
          </p:cNvSpPr>
          <p:nvPr>
            <p:ph sz="quarter" idx="13"/>
          </p:nvPr>
        </p:nvSpPr>
        <p:spPr>
          <a:xfrm>
            <a:off x="609600" y="1340768"/>
            <a:ext cx="7924800" cy="4374232"/>
          </a:xfrm>
        </p:spPr>
        <p:txBody>
          <a:bodyPr>
            <a:normAutofit fontScale="92500"/>
          </a:bodyPr>
          <a:lstStyle/>
          <a:p>
            <a:r>
              <a:rPr lang="ru-RU" sz="2400"/>
              <a:t>В процесі нашого дослідження не було </a:t>
            </a:r>
            <a:r>
              <a:rPr lang="ru-RU" sz="2400" smtClean="0"/>
              <a:t>виявлено </a:t>
            </a:r>
            <a:r>
              <a:rPr lang="ru-RU" sz="2400"/>
              <a:t>залежності </a:t>
            </a:r>
            <a:r>
              <a:rPr lang="ru-RU" sz="2400" smtClean="0"/>
              <a:t>між </a:t>
            </a:r>
            <a:r>
              <a:rPr lang="ru-RU" sz="2400"/>
              <a:t>усвідомленням життя учнів 10х класів та успішністю навчання</a:t>
            </a:r>
            <a:r>
              <a:rPr lang="ru-RU" sz="2400" smtClean="0"/>
              <a:t>.</a:t>
            </a:r>
          </a:p>
          <a:p>
            <a:r>
              <a:rPr lang="ru-RU" sz="2400" smtClean="0"/>
              <a:t>Цей дуже важливий висновок підтверджує загальну думку Віктора Франкла про те, що сенс життя може знайти кожен (в нашому випадку сенс життя можуть знайти як учні успішні так і не дуже).</a:t>
            </a:r>
          </a:p>
          <a:p>
            <a:r>
              <a:rPr lang="ru-RU" sz="2400" smtClean="0"/>
              <a:t>В якомусь сенсі наша робота дає відповідь на «вічне філософське питання педагогіки», а саме: «Чому не успішний учень став в житті успішним, а успішний учень навпаки успіху не здобув?». Тому, наприклад (як один із можливих варіантів досліджений у нашій роботі), що не успішний учень знайшов сенс свого життя або усвідомив своє життя, а успішний ні.</a:t>
            </a:r>
          </a:p>
          <a:p>
            <a:endParaRPr lang="ru-RU"/>
          </a:p>
          <a:p>
            <a:endParaRPr lang="ru-RU"/>
          </a:p>
        </p:txBody>
      </p:sp>
    </p:spTree>
    <p:extLst>
      <p:ext uri="{BB962C8B-B14F-4D97-AF65-F5344CB8AC3E}">
        <p14:creationId xmlns:p14="http://schemas.microsoft.com/office/powerpoint/2010/main" val="1099090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76872"/>
            <a:ext cx="7924800" cy="1224136"/>
          </a:xfrm>
        </p:spPr>
        <p:txBody>
          <a:bodyPr/>
          <a:lstStyle/>
          <a:p>
            <a:pPr algn="ctr"/>
            <a:r>
              <a:rPr lang="ru-RU" sz="6000" smtClean="0">
                <a:solidFill>
                  <a:srgbClr val="FFC000"/>
                </a:solidFill>
              </a:rPr>
              <a:t>Дякую за увагу!</a:t>
            </a:r>
            <a:endParaRPr lang="ru-RU" sz="6000">
              <a:solidFill>
                <a:srgbClr val="FFC000"/>
              </a:solidFill>
            </a:endParaRPr>
          </a:p>
        </p:txBody>
      </p:sp>
    </p:spTree>
    <p:extLst>
      <p:ext uri="{BB962C8B-B14F-4D97-AF65-F5344CB8AC3E}">
        <p14:creationId xmlns:p14="http://schemas.microsoft.com/office/powerpoint/2010/main" val="2675213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7924800" cy="1143000"/>
          </a:xfrm>
        </p:spPr>
        <p:txBody>
          <a:bodyPr/>
          <a:lstStyle/>
          <a:p>
            <a:r>
              <a:rPr lang="ru-RU" smtClean="0">
                <a:solidFill>
                  <a:srgbClr val="FFC000"/>
                </a:solidFill>
              </a:rPr>
              <a:t>Мета:</a:t>
            </a:r>
            <a:endParaRPr lang="ru-RU">
              <a:solidFill>
                <a:srgbClr val="FFC000"/>
              </a:solidFill>
            </a:endParaRPr>
          </a:p>
        </p:txBody>
      </p:sp>
      <p:sp>
        <p:nvSpPr>
          <p:cNvPr id="3" name="Объект 2"/>
          <p:cNvSpPr>
            <a:spLocks noGrp="1"/>
          </p:cNvSpPr>
          <p:nvPr>
            <p:ph sz="quarter" idx="13"/>
          </p:nvPr>
        </p:nvSpPr>
        <p:spPr/>
        <p:txBody>
          <a:bodyPr>
            <a:noAutofit/>
          </a:bodyPr>
          <a:lstStyle/>
          <a:p>
            <a:pPr marL="0" indent="0">
              <a:buNone/>
            </a:pPr>
            <a:r>
              <a:rPr lang="ru-RU" sz="2400"/>
              <a:t>д</a:t>
            </a:r>
            <a:r>
              <a:rPr lang="ru-RU" sz="2400" smtClean="0"/>
              <a:t>ослідити залежність між успішністю навчання та рівнем усвідомлення життя у учнів старших класів</a:t>
            </a:r>
          </a:p>
          <a:p>
            <a:pPr marL="0" indent="0">
              <a:buNone/>
            </a:pPr>
            <a:endParaRPr lang="ru-RU" sz="2400">
              <a:solidFill>
                <a:srgbClr val="FFC000"/>
              </a:solidFill>
            </a:endParaRPr>
          </a:p>
          <a:p>
            <a:pPr marL="0" indent="0">
              <a:buNone/>
            </a:pPr>
            <a:r>
              <a:rPr lang="ru-RU" sz="2400" smtClean="0">
                <a:solidFill>
                  <a:srgbClr val="FFC000"/>
                </a:solidFill>
              </a:rPr>
              <a:t>Об’єкт </a:t>
            </a:r>
            <a:r>
              <a:rPr lang="ru-RU" sz="2400">
                <a:solidFill>
                  <a:srgbClr val="FFC000"/>
                </a:solidFill>
              </a:rPr>
              <a:t>дослідження</a:t>
            </a:r>
            <a:r>
              <a:rPr lang="ru-RU" sz="2400" smtClean="0">
                <a:solidFill>
                  <a:srgbClr val="FFC000"/>
                </a:solidFill>
              </a:rPr>
              <a:t>:</a:t>
            </a:r>
          </a:p>
          <a:p>
            <a:pPr marL="0" indent="0">
              <a:buNone/>
            </a:pPr>
            <a:r>
              <a:rPr lang="ru-RU" sz="2400" smtClean="0"/>
              <a:t>учні </a:t>
            </a:r>
            <a:r>
              <a:rPr lang="ru-RU" sz="2400"/>
              <a:t>старших класів</a:t>
            </a:r>
          </a:p>
          <a:p>
            <a:pPr marL="0" indent="0">
              <a:buNone/>
            </a:pPr>
            <a:endParaRPr lang="ru-RU" sz="2400">
              <a:solidFill>
                <a:srgbClr val="FFC000"/>
              </a:solidFill>
            </a:endParaRPr>
          </a:p>
          <a:p>
            <a:pPr marL="0" indent="0">
              <a:buNone/>
            </a:pPr>
            <a:r>
              <a:rPr lang="ru-RU" sz="2400" smtClean="0">
                <a:solidFill>
                  <a:srgbClr val="FFC000"/>
                </a:solidFill>
              </a:rPr>
              <a:t>Предмет дослідження:</a:t>
            </a:r>
          </a:p>
          <a:p>
            <a:pPr marL="0" indent="0">
              <a:buNone/>
            </a:pPr>
            <a:r>
              <a:rPr lang="ru-RU" sz="2400"/>
              <a:t>д</a:t>
            </a:r>
            <a:r>
              <a:rPr lang="ru-RU" sz="2400" smtClean="0"/>
              <a:t>инаміка залежності </a:t>
            </a:r>
            <a:r>
              <a:rPr lang="ru-RU" sz="2400"/>
              <a:t>між успішністю навчання та рівнем усвідомлення життя </a:t>
            </a:r>
          </a:p>
        </p:txBody>
      </p:sp>
    </p:spTree>
    <p:extLst>
      <p:ext uri="{BB962C8B-B14F-4D97-AF65-F5344CB8AC3E}">
        <p14:creationId xmlns:p14="http://schemas.microsoft.com/office/powerpoint/2010/main" val="149141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634082"/>
          </a:xfrm>
        </p:spPr>
        <p:txBody>
          <a:bodyPr/>
          <a:lstStyle/>
          <a:p>
            <a:r>
              <a:rPr lang="ru-RU" smtClean="0">
                <a:solidFill>
                  <a:srgbClr val="FFC000"/>
                </a:solidFill>
              </a:rPr>
              <a:t>Завдання:</a:t>
            </a:r>
            <a:endParaRPr lang="ru-RU">
              <a:solidFill>
                <a:srgbClr val="FFC000"/>
              </a:solidFill>
            </a:endParaRPr>
          </a:p>
        </p:txBody>
      </p:sp>
      <p:sp>
        <p:nvSpPr>
          <p:cNvPr id="3" name="Объект 2"/>
          <p:cNvSpPr>
            <a:spLocks noGrp="1"/>
          </p:cNvSpPr>
          <p:nvPr>
            <p:ph sz="quarter" idx="13"/>
          </p:nvPr>
        </p:nvSpPr>
        <p:spPr>
          <a:xfrm>
            <a:off x="609600" y="1268760"/>
            <a:ext cx="7924800" cy="4446240"/>
          </a:xfrm>
        </p:spPr>
        <p:txBody>
          <a:bodyPr>
            <a:normAutofit lnSpcReduction="10000"/>
          </a:bodyPr>
          <a:lstStyle/>
          <a:p>
            <a:r>
              <a:rPr lang="ru-RU" sz="2400" smtClean="0"/>
              <a:t>Визначення середнього балу (рівня) успішності учнів.</a:t>
            </a:r>
          </a:p>
          <a:p>
            <a:r>
              <a:rPr lang="ru-RU" sz="2400" smtClean="0"/>
              <a:t>Визначення загального рівня усвідомлення життя.</a:t>
            </a:r>
          </a:p>
          <a:p>
            <a:r>
              <a:rPr lang="ru-RU" sz="2400" smtClean="0"/>
              <a:t>Визначення рівня окремих сторін в структурі усвідомлення життя (ціль, результат, процес, локус-контроль «Я» (ЛКЯ) та локус контроль життя (ЛКЖ).</a:t>
            </a:r>
          </a:p>
          <a:p>
            <a:r>
              <a:rPr lang="ru-RU" sz="2400" smtClean="0"/>
              <a:t>Виявлення залежності між рівнем успішності учнів та усвідомленням життя.</a:t>
            </a:r>
          </a:p>
          <a:p>
            <a:r>
              <a:rPr lang="ru-RU" sz="2400"/>
              <a:t>Виявлення залежності рівнем успішності учнів та окремих сторін в структурі усвідомлення життя (ціль, результат, процес, локус-контроль «Я» (ЛКЯ) та локус контроль життя (ЛКЖ).</a:t>
            </a:r>
            <a:endParaRPr lang="ru-RU" sz="2400" smtClean="0"/>
          </a:p>
          <a:p>
            <a:endParaRPr lang="ru-RU" smtClean="0"/>
          </a:p>
          <a:p>
            <a:endParaRPr lang="ru-RU"/>
          </a:p>
        </p:txBody>
      </p:sp>
    </p:spTree>
    <p:extLst>
      <p:ext uri="{BB962C8B-B14F-4D97-AF65-F5344CB8AC3E}">
        <p14:creationId xmlns:p14="http://schemas.microsoft.com/office/powerpoint/2010/main" val="3272944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solidFill>
                  <a:srgbClr val="FFC000"/>
                </a:solidFill>
              </a:rPr>
              <a:t>методика дослідження</a:t>
            </a:r>
          </a:p>
        </p:txBody>
      </p:sp>
      <p:sp>
        <p:nvSpPr>
          <p:cNvPr id="3" name="Объект 2"/>
          <p:cNvSpPr>
            <a:spLocks noGrp="1"/>
          </p:cNvSpPr>
          <p:nvPr>
            <p:ph sz="quarter" idx="13"/>
          </p:nvPr>
        </p:nvSpPr>
        <p:spPr/>
        <p:txBody>
          <a:bodyPr/>
          <a:lstStyle/>
          <a:p>
            <a:pPr marL="0" indent="0" algn="just">
              <a:buNone/>
            </a:pPr>
            <a:r>
              <a:rPr lang="ru-RU" sz="2400" smtClean="0"/>
              <a:t>Для виявлення рівня усвідомленності життя використовувався тест Джеймса Крамбо та Леонарда Махоліка створений на основі теорії логотерапії Віктора Франкла та модифікований Д.А. Леонтьєвим (тест СЖО (сенсожиттєвих орієнтацій), який дозволяє не тільки виявити загальний рівень усвідомлення життя, а і виділити окреми елементи в загальній структурі усвідомлення життя, а саме: цілі, результат, процес, локус-контроль «я» та локус-контроль життя.</a:t>
            </a:r>
          </a:p>
          <a:p>
            <a:pPr marL="0" indent="0" algn="just">
              <a:buNone/>
            </a:pPr>
            <a:endParaRPr lang="ru-RU"/>
          </a:p>
        </p:txBody>
      </p:sp>
    </p:spTree>
    <p:extLst>
      <p:ext uri="{BB962C8B-B14F-4D97-AF65-F5344CB8AC3E}">
        <p14:creationId xmlns:p14="http://schemas.microsoft.com/office/powerpoint/2010/main" val="3465951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solidFill>
                  <a:srgbClr val="FFC000"/>
                </a:solidFill>
              </a:rPr>
              <a:t>Оригінальність запропонованих підходів</a:t>
            </a:r>
            <a:endParaRPr lang="ru-RU">
              <a:solidFill>
                <a:srgbClr val="FFC000"/>
              </a:solidFill>
            </a:endParaRPr>
          </a:p>
        </p:txBody>
      </p:sp>
      <p:sp>
        <p:nvSpPr>
          <p:cNvPr id="3" name="Объект 2"/>
          <p:cNvSpPr>
            <a:spLocks noGrp="1"/>
          </p:cNvSpPr>
          <p:nvPr>
            <p:ph sz="quarter" idx="13"/>
          </p:nvPr>
        </p:nvSpPr>
        <p:spPr/>
        <p:txBody>
          <a:bodyPr>
            <a:normAutofit/>
          </a:bodyPr>
          <a:lstStyle/>
          <a:p>
            <a:pPr marL="0" indent="0" algn="just">
              <a:buNone/>
            </a:pPr>
            <a:r>
              <a:rPr lang="ru-RU" sz="2400" smtClean="0"/>
              <a:t>На скільки нам відомо, раніше ніхто не намагався вивчити залежність між успішністю навчання та усвідомленням життя, тим більше вивчити таку залежність по 5 різних складових усвідомлення життя (цілі, результат, процес, «ЛКЯ» та «ЛКЖ»).</a:t>
            </a:r>
          </a:p>
          <a:p>
            <a:pPr marL="0" indent="0" algn="just">
              <a:buNone/>
            </a:pPr>
            <a:r>
              <a:rPr lang="ru-RU" sz="2400" smtClean="0"/>
              <a:t>Крім того, логотерапія Віктора Франкла, заснована </a:t>
            </a:r>
            <a:r>
              <a:rPr lang="ru-RU" sz="2400"/>
              <a:t>на думці, що розвиток особистості зумовлений прагненням до пошуку і реалізації сенсу </a:t>
            </a:r>
            <a:r>
              <a:rPr lang="ru-RU" sz="2400" smtClean="0"/>
              <a:t>життя, не дуже популярна в широких колах, а між тим, Франкл ставить людині, мабуть, основне питання: «В чому сенс твого життя?».</a:t>
            </a:r>
          </a:p>
        </p:txBody>
      </p:sp>
    </p:spTree>
    <p:extLst>
      <p:ext uri="{BB962C8B-B14F-4D97-AF65-F5344CB8AC3E}">
        <p14:creationId xmlns:p14="http://schemas.microsoft.com/office/powerpoint/2010/main" val="175214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solidFill>
                  <a:srgbClr val="FFC000"/>
                </a:solidFill>
              </a:rPr>
              <a:t>Сутність логотерапії Віктора Франкла в цитаті Гете</a:t>
            </a:r>
            <a:endParaRPr lang="ru-RU">
              <a:solidFill>
                <a:srgbClr val="FFC000"/>
              </a:solidFill>
            </a:endParaRPr>
          </a:p>
        </p:txBody>
      </p:sp>
      <p:sp>
        <p:nvSpPr>
          <p:cNvPr id="3" name="Объект 2"/>
          <p:cNvSpPr>
            <a:spLocks noGrp="1"/>
          </p:cNvSpPr>
          <p:nvPr>
            <p:ph sz="quarter" idx="13"/>
          </p:nvPr>
        </p:nvSpPr>
        <p:spPr/>
        <p:txBody>
          <a:bodyPr>
            <a:normAutofit/>
          </a:bodyPr>
          <a:lstStyle/>
          <a:p>
            <a:pPr marL="0" indent="0">
              <a:buNone/>
            </a:pPr>
            <a:r>
              <a:rPr lang="ru-RU" sz="2400" smtClean="0"/>
              <a:t>«Якщо ми розглядаємо людину такою, якою вона є насправді, ми робимо її гірше. Але якщо ми розглядаємо людину такою, якою вона повинна бути, ми даємо їй стати такою, якою вона б могла би стати. Знаете хто це сказав? Не мій інструктор з пілотування і навіть не я. Це сказав Гете». (Віктор Франкл)</a:t>
            </a:r>
            <a:endParaRPr lang="ru-RU" sz="2400"/>
          </a:p>
        </p:txBody>
      </p:sp>
    </p:spTree>
    <p:extLst>
      <p:ext uri="{BB962C8B-B14F-4D97-AF65-F5344CB8AC3E}">
        <p14:creationId xmlns:p14="http://schemas.microsoft.com/office/powerpoint/2010/main" val="335343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7922840" cy="922114"/>
          </a:xfrm>
        </p:spPr>
        <p:txBody>
          <a:bodyPr/>
          <a:lstStyle/>
          <a:p>
            <a:r>
              <a:rPr lang="ru-RU" smtClean="0">
                <a:solidFill>
                  <a:srgbClr val="FFC000"/>
                </a:solidFill>
              </a:rPr>
              <a:t>Процедура тестування </a:t>
            </a:r>
            <a:br>
              <a:rPr lang="ru-RU" smtClean="0">
                <a:solidFill>
                  <a:srgbClr val="FFC000"/>
                </a:solidFill>
              </a:rPr>
            </a:br>
            <a:r>
              <a:rPr lang="ru-RU" sz="2400" smtClean="0">
                <a:solidFill>
                  <a:srgbClr val="FFC000"/>
                </a:solidFill>
              </a:rPr>
              <a:t>(на прикладі трьох питань із двадцяти)</a:t>
            </a:r>
            <a:endParaRPr lang="ru-RU" sz="2400">
              <a:solidFill>
                <a:srgbClr val="FFC000"/>
              </a:solidFill>
            </a:endParaRPr>
          </a:p>
        </p:txBody>
      </p:sp>
      <p:sp>
        <p:nvSpPr>
          <p:cNvPr id="5" name="Объект 4"/>
          <p:cNvSpPr>
            <a:spLocks noGrp="1"/>
          </p:cNvSpPr>
          <p:nvPr>
            <p:ph sz="quarter" idx="13"/>
          </p:nvPr>
        </p:nvSpPr>
        <p:spPr>
          <a:xfrm>
            <a:off x="609600" y="1196752"/>
            <a:ext cx="7924800" cy="4518248"/>
          </a:xfrm>
        </p:spPr>
        <p:txBody>
          <a:bodyPr/>
          <a:lstStyle/>
          <a:p>
            <a:pPr marL="0" indent="0" algn="just">
              <a:buNone/>
            </a:pPr>
            <a:r>
              <a:rPr lang="ru-RU"/>
              <a:t>Інструкція: Вам будуть запропоновані пари протилежних тверджень. Виберіть одне з двох тверджень, яке, на вашу </a:t>
            </a:r>
            <a:r>
              <a:rPr lang="ru-RU" smtClean="0"/>
              <a:t>думку, </a:t>
            </a:r>
            <a:r>
              <a:rPr lang="ru-RU"/>
              <a:t>найбільше відповідає дійсності, і </a:t>
            </a:r>
            <a:r>
              <a:rPr lang="ru-RU" smtClean="0"/>
              <a:t>відзначте </a:t>
            </a:r>
            <a:r>
              <a:rPr lang="ru-RU"/>
              <a:t>одну з цифр 1, 2, 3, залежно від того, наскільки Ви впевнені у виборі (або 0, якщо обидва твердження, на вашу думку, </a:t>
            </a:r>
            <a:r>
              <a:rPr lang="ru-RU" smtClean="0"/>
              <a:t>однаково </a:t>
            </a:r>
            <a:r>
              <a:rPr lang="ru-RU"/>
              <a:t>правильні</a:t>
            </a:r>
            <a:r>
              <a:rPr lang="ru-RU" smtClean="0"/>
              <a:t>)</a:t>
            </a:r>
          </a:p>
          <a:p>
            <a:pPr marL="0" indent="0">
              <a:buNone/>
            </a:pPr>
            <a:endParaRPr lang="ru-RU"/>
          </a:p>
        </p:txBody>
      </p:sp>
      <p:graphicFrame>
        <p:nvGraphicFramePr>
          <p:cNvPr id="11" name="Таблица 10"/>
          <p:cNvGraphicFramePr>
            <a:graphicFrameLocks noGrp="1"/>
          </p:cNvGraphicFramePr>
          <p:nvPr>
            <p:extLst>
              <p:ext uri="{D42A27DB-BD31-4B8C-83A1-F6EECF244321}">
                <p14:modId xmlns:p14="http://schemas.microsoft.com/office/powerpoint/2010/main" val="3636552250"/>
              </p:ext>
            </p:extLst>
          </p:nvPr>
        </p:nvGraphicFramePr>
        <p:xfrm>
          <a:off x="755575" y="2348878"/>
          <a:ext cx="7560842" cy="3384377"/>
        </p:xfrm>
        <a:graphic>
          <a:graphicData uri="http://schemas.openxmlformats.org/drawingml/2006/table">
            <a:tbl>
              <a:tblPr firstRow="1" firstCol="1" bandRow="1">
                <a:tableStyleId>{5C22544A-7EE6-4342-B048-85BDC9FD1C3A}</a:tableStyleId>
              </a:tblPr>
              <a:tblGrid>
                <a:gridCol w="518024"/>
                <a:gridCol w="2347606"/>
                <a:gridCol w="2347606"/>
                <a:gridCol w="2347606"/>
              </a:tblGrid>
              <a:tr h="962245">
                <a:tc>
                  <a:txBody>
                    <a:bodyPr/>
                    <a:lstStyle/>
                    <a:p>
                      <a:pPr algn="ctr">
                        <a:lnSpc>
                          <a:spcPct val="115000"/>
                        </a:lnSpc>
                        <a:spcAft>
                          <a:spcPts val="0"/>
                        </a:spcAft>
                      </a:pPr>
                      <a:r>
                        <a:rPr lang="ru-RU" sz="1200">
                          <a:effectLst/>
                        </a:rPr>
                        <a:t>1.</a:t>
                      </a:r>
                      <a:endParaRPr lang="uk-UA" sz="140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200">
                          <a:effectLst/>
                        </a:rPr>
                        <a:t>Здебільшого, я  дуже нудьгую.</a:t>
                      </a:r>
                      <a:endParaRPr lang="uk-U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a:effectLst/>
                        </a:rPr>
                        <a:t>3    2    1    0    1    2    3</a:t>
                      </a:r>
                      <a:endParaRPr lang="uk-UA" sz="140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200">
                          <a:effectLst/>
                        </a:rPr>
                        <a:t>Здебільшого,  я сповнений енергії</a:t>
                      </a:r>
                      <a:endParaRPr lang="uk-UA" sz="1100">
                        <a:effectLst/>
                        <a:latin typeface="Calibri"/>
                        <a:ea typeface="Calibri"/>
                        <a:cs typeface="Times New Roman"/>
                      </a:endParaRPr>
                    </a:p>
                  </a:txBody>
                  <a:tcPr marL="68580" marR="68580" marT="0" marB="0" anchor="ctr"/>
                </a:tc>
              </a:tr>
              <a:tr h="1459736">
                <a:tc>
                  <a:txBody>
                    <a:bodyPr/>
                    <a:lstStyle/>
                    <a:p>
                      <a:pPr algn="ctr">
                        <a:lnSpc>
                          <a:spcPct val="115000"/>
                        </a:lnSpc>
                        <a:spcAft>
                          <a:spcPts val="0"/>
                        </a:spcAft>
                      </a:pPr>
                      <a:r>
                        <a:rPr lang="ru-RU" sz="1200">
                          <a:effectLst/>
                        </a:rPr>
                        <a:t>2.</a:t>
                      </a:r>
                      <a:endParaRPr lang="uk-UA" sz="140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200">
                          <a:effectLst/>
                        </a:rPr>
                        <a:t>Життя  здається мені завжди хвилюючим  і  захоплюючим</a:t>
                      </a:r>
                      <a:endParaRPr lang="uk-U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a:effectLst/>
                        </a:rPr>
                        <a:t>3    2    1    0    1    2    3</a:t>
                      </a:r>
                      <a:endParaRPr lang="uk-UA" sz="140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200">
                          <a:effectLst/>
                        </a:rPr>
                        <a:t>Життя здається мені абсолютно спокійним і рутинним</a:t>
                      </a:r>
                      <a:endParaRPr lang="uk-UA" sz="1100">
                        <a:effectLst/>
                        <a:latin typeface="Calibri"/>
                        <a:ea typeface="Calibri"/>
                        <a:cs typeface="Times New Roman"/>
                      </a:endParaRPr>
                    </a:p>
                  </a:txBody>
                  <a:tcPr marL="68580" marR="68580" marT="0" marB="0" anchor="ctr"/>
                </a:tc>
              </a:tr>
              <a:tr h="962396">
                <a:tc>
                  <a:txBody>
                    <a:bodyPr/>
                    <a:lstStyle/>
                    <a:p>
                      <a:pPr algn="ctr">
                        <a:lnSpc>
                          <a:spcPct val="115000"/>
                        </a:lnSpc>
                        <a:spcAft>
                          <a:spcPts val="0"/>
                        </a:spcAft>
                      </a:pPr>
                      <a:r>
                        <a:rPr lang="ru-RU" sz="1200">
                          <a:effectLst/>
                        </a:rPr>
                        <a:t>3.</a:t>
                      </a:r>
                      <a:endParaRPr lang="uk-UA" sz="140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200">
                          <a:effectLst/>
                        </a:rPr>
                        <a:t>В   житті я не маю визначеної мети і намірів</a:t>
                      </a:r>
                      <a:endParaRPr lang="uk-U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a:effectLst/>
                        </a:rPr>
                        <a:t>3    2    1    0    1    2    3</a:t>
                      </a:r>
                      <a:endParaRPr lang="uk-UA" sz="140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200">
                          <a:effectLst/>
                        </a:rPr>
                        <a:t>В житті я маю дуже ясну мету і наміри.</a:t>
                      </a:r>
                      <a:endParaRPr lang="uk-UA" sz="110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258050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solidFill>
                  <a:srgbClr val="FFC000"/>
                </a:solidFill>
              </a:rPr>
              <a:t>Результати</a:t>
            </a:r>
            <a:br>
              <a:rPr lang="ru-RU" smtClean="0">
                <a:solidFill>
                  <a:srgbClr val="FFC000"/>
                </a:solidFill>
              </a:rPr>
            </a:br>
            <a:r>
              <a:rPr lang="ru-RU" sz="2400" smtClean="0">
                <a:solidFill>
                  <a:srgbClr val="FFC000"/>
                </a:solidFill>
              </a:rPr>
              <a:t>Загальне усвідомлення життя та успішність навчання (учні 10 кл)</a:t>
            </a:r>
            <a:endParaRPr lang="ru-RU" sz="2400">
              <a:solidFill>
                <a:srgbClr val="FFC000"/>
              </a:solidFill>
            </a:endParaRPr>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2656941802"/>
              </p:ext>
            </p:extLst>
          </p:nvPr>
        </p:nvGraphicFramePr>
        <p:xfrm>
          <a:off x="609600" y="1600200"/>
          <a:ext cx="7924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4287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7922840" cy="562074"/>
          </a:xfrm>
        </p:spPr>
        <p:txBody>
          <a:bodyPr/>
          <a:lstStyle/>
          <a:p>
            <a:r>
              <a:rPr lang="ru-RU" smtClean="0">
                <a:solidFill>
                  <a:srgbClr val="FFC000"/>
                </a:solidFill>
              </a:rPr>
              <a:t>Цілі</a:t>
            </a:r>
            <a:endParaRPr lang="ru-RU">
              <a:solidFill>
                <a:srgbClr val="FFC000"/>
              </a:solidFill>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939121714"/>
              </p:ext>
            </p:extLst>
          </p:nvPr>
        </p:nvGraphicFramePr>
        <p:xfrm>
          <a:off x="611560" y="1124744"/>
          <a:ext cx="7924800"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6178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216</TotalTime>
  <Words>676</Words>
  <Application>Microsoft Office PowerPoint</Application>
  <PresentationFormat>Экран (4:3)</PresentationFormat>
  <Paragraphs>62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Горизонт</vt:lpstr>
      <vt:lpstr>«Сенсожиттєві орієнтації та успішність навчання»  Учень 10А класу Ізюмської гімназії №3 – Чумак Богдан</vt:lpstr>
      <vt:lpstr>Мета:</vt:lpstr>
      <vt:lpstr>Завдання:</vt:lpstr>
      <vt:lpstr>методика дослідження</vt:lpstr>
      <vt:lpstr>Оригінальність запропонованих підходів</vt:lpstr>
      <vt:lpstr>Сутність логотерапії Віктора Франкла в цитаті Гете</vt:lpstr>
      <vt:lpstr>Процедура тестування  (на прикладі трьох питань із двадцяти)</vt:lpstr>
      <vt:lpstr>Результати Загальне усвідомлення життя та успішність навчання (учні 10 кл)</vt:lpstr>
      <vt:lpstr>Цілі</vt:lpstr>
      <vt:lpstr>процес</vt:lpstr>
      <vt:lpstr>результат</vt:lpstr>
      <vt:lpstr>Локус контроль «я»</vt:lpstr>
      <vt:lpstr>Локус контроль життя</vt:lpstr>
      <vt:lpstr>Загальна таблиця</vt:lpstr>
      <vt:lpstr>висновки та їх значення</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Сенсожиттєві оріорієнтації та успішність навчання</dc:title>
  <dc:creator>Олег</dc:creator>
  <cp:lastModifiedBy>Олег</cp:lastModifiedBy>
  <cp:revision>53</cp:revision>
  <dcterms:created xsi:type="dcterms:W3CDTF">2017-11-19T19:28:40Z</dcterms:created>
  <dcterms:modified xsi:type="dcterms:W3CDTF">2017-11-23T10:42:26Z</dcterms:modified>
</cp:coreProperties>
</file>